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56"/>
  </p:notesMasterIdLst>
  <p:sldIdLst>
    <p:sldId id="278" r:id="rId5"/>
    <p:sldId id="279" r:id="rId6"/>
    <p:sldId id="280" r:id="rId7"/>
    <p:sldId id="281" r:id="rId8"/>
    <p:sldId id="295" r:id="rId9"/>
    <p:sldId id="284" r:id="rId10"/>
    <p:sldId id="297" r:id="rId11"/>
    <p:sldId id="299" r:id="rId12"/>
    <p:sldId id="301" r:id="rId13"/>
    <p:sldId id="305" r:id="rId14"/>
    <p:sldId id="306" r:id="rId15"/>
    <p:sldId id="307" r:id="rId16"/>
    <p:sldId id="303" r:id="rId17"/>
    <p:sldId id="308" r:id="rId18"/>
    <p:sldId id="309" r:id="rId19"/>
    <p:sldId id="314" r:id="rId20"/>
    <p:sldId id="311" r:id="rId21"/>
    <p:sldId id="316" r:id="rId22"/>
    <p:sldId id="315" r:id="rId23"/>
    <p:sldId id="317" r:id="rId24"/>
    <p:sldId id="313" r:id="rId25"/>
    <p:sldId id="319" r:id="rId26"/>
    <p:sldId id="282" r:id="rId27"/>
    <p:sldId id="312" r:id="rId28"/>
    <p:sldId id="338" r:id="rId29"/>
    <p:sldId id="285" r:id="rId30"/>
    <p:sldId id="287" r:id="rId31"/>
    <p:sldId id="320" r:id="rId32"/>
    <p:sldId id="321" r:id="rId33"/>
    <p:sldId id="322" r:id="rId34"/>
    <p:sldId id="339" r:id="rId35"/>
    <p:sldId id="340" r:id="rId36"/>
    <p:sldId id="323" r:id="rId37"/>
    <p:sldId id="324" r:id="rId38"/>
    <p:sldId id="325" r:id="rId39"/>
    <p:sldId id="326" r:id="rId40"/>
    <p:sldId id="327" r:id="rId41"/>
    <p:sldId id="328" r:id="rId42"/>
    <p:sldId id="329" r:id="rId43"/>
    <p:sldId id="330" r:id="rId44"/>
    <p:sldId id="290" r:id="rId45"/>
    <p:sldId id="331" r:id="rId46"/>
    <p:sldId id="332" r:id="rId47"/>
    <p:sldId id="333" r:id="rId48"/>
    <p:sldId id="334" r:id="rId49"/>
    <p:sldId id="335" r:id="rId50"/>
    <p:sldId id="336" r:id="rId51"/>
    <p:sldId id="288" r:id="rId52"/>
    <p:sldId id="337" r:id="rId53"/>
    <p:sldId id="292" r:id="rId54"/>
    <p:sldId id="293" r:id="rId55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BF6"/>
    <a:srgbClr val="FDFBF6"/>
    <a:srgbClr val="202C8F"/>
    <a:srgbClr val="AAC4E9"/>
    <a:srgbClr val="F5CDCE"/>
    <a:srgbClr val="DF8C8C"/>
    <a:srgbClr val="D4D593"/>
    <a:srgbClr val="E6F0FE"/>
    <a:srgbClr val="CDBE8A"/>
    <a:srgbClr val="F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3068" autoAdjust="0"/>
  </p:normalViewPr>
  <p:slideViewPr>
    <p:cSldViewPr snapToGrid="0" snapToObjects="1">
      <p:cViewPr varScale="1">
        <p:scale>
          <a:sx n="47" d="100"/>
          <a:sy n="47" d="100"/>
        </p:scale>
        <p:origin x="77" y="893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61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sv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495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805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6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6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gif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TRAINING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Gerald Jan Balverde</a:t>
            </a: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058D-41B9-00A0-32E7-5BEFA7E4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7" y="1187704"/>
            <a:ext cx="5568019" cy="454829"/>
          </a:xfrm>
        </p:spPr>
        <p:txBody>
          <a:bodyPr/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altLang="en-US" dirty="0"/>
              <a:t>Data definition language (DDL)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3B5924-4F2F-348A-92B5-D054F5A79E85}"/>
              </a:ext>
            </a:extLst>
          </p:cNvPr>
          <p:cNvSpPr txBox="1"/>
          <p:nvPr/>
        </p:nvSpPr>
        <p:spPr>
          <a:xfrm>
            <a:off x="5441769" y="2670437"/>
            <a:ext cx="67502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364E"/>
                </a:solidFill>
                <a:effectLst/>
                <a:latin typeface="helveticaregular"/>
              </a:rPr>
              <a:t>definition language (DDL) is a computer language used to create and modify the structure of database objects in a database. These database objects include views, schemas, tables, indexes,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4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524154" y="1217458"/>
            <a:ext cx="7143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CREATE TABLE statement allows you to create and define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79B4783-0E4E-DC41-889A-03ECBBABEF94}"/>
              </a:ext>
            </a:extLst>
          </p:cNvPr>
          <p:cNvSpPr txBox="1">
            <a:spLocks/>
          </p:cNvSpPr>
          <p:nvPr/>
        </p:nvSpPr>
        <p:spPr>
          <a:xfrm>
            <a:off x="10150610" y="968999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2E120-C7B4-E121-AEFA-57E1DFA5E987}"/>
              </a:ext>
            </a:extLst>
          </p:cNvPr>
          <p:cNvSpPr txBox="1"/>
          <p:nvPr/>
        </p:nvSpPr>
        <p:spPr>
          <a:xfrm>
            <a:off x="1875036" y="2068627"/>
            <a:ext cx="87693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CREATE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column1 datatype Constraint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        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column2 datatype Constraint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CREATE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number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PRIMARY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KEY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UNIQUE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date_created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date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default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sysdate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74871-A7D1-0155-EE6E-794A70CBDA23}"/>
              </a:ext>
            </a:extLst>
          </p:cNvPr>
          <p:cNvSpPr txBox="1"/>
          <p:nvPr/>
        </p:nvSpPr>
        <p:spPr>
          <a:xfrm>
            <a:off x="4056567" y="4550786"/>
            <a:ext cx="24893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^ Red is data type</a:t>
            </a:r>
            <a:endParaRPr lang="en-US" sz="2400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23E27-5CA2-BEC0-F29C-77B33294CE75}"/>
              </a:ext>
            </a:extLst>
          </p:cNvPr>
          <p:cNvSpPr txBox="1"/>
          <p:nvPr/>
        </p:nvSpPr>
        <p:spPr>
          <a:xfrm>
            <a:off x="8038245" y="4057631"/>
            <a:ext cx="3099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333333"/>
                </a:solidFill>
                <a:latin typeface="Menlo"/>
              </a:rPr>
              <a:t>&lt;- Blue is Constraint</a:t>
            </a:r>
            <a:endParaRPr lang="en-US" sz="2400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B8E3792-0908-B9FF-A9A4-44100179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30623"/>
            <a:ext cx="10671048" cy="768096"/>
          </a:xfrm>
        </p:spPr>
        <p:txBody>
          <a:bodyPr/>
          <a:lstStyle/>
          <a:p>
            <a:r>
              <a:rPr lang="en-US" dirty="0"/>
              <a:t>CREATE</a:t>
            </a:r>
          </a:p>
        </p:txBody>
      </p:sp>
    </p:spTree>
    <p:extLst>
      <p:ext uri="{BB962C8B-B14F-4D97-AF65-F5344CB8AC3E}">
        <p14:creationId xmlns:p14="http://schemas.microsoft.com/office/powerpoint/2010/main" val="1426931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ALTER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94021-2E23-A40B-3764-729E9F6B1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771" y="2165096"/>
            <a:ext cx="10680192" cy="4235704"/>
          </a:xfrm>
        </p:spPr>
        <p:txBody>
          <a:bodyPr/>
          <a:lstStyle/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524154" y="1217458"/>
            <a:ext cx="7143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COLUMN </a:t>
            </a:r>
          </a:p>
        </p:txBody>
      </p:sp>
    </p:spTree>
    <p:extLst>
      <p:ext uri="{BB962C8B-B14F-4D97-AF65-F5344CB8AC3E}">
        <p14:creationId xmlns:p14="http://schemas.microsoft.com/office/powerpoint/2010/main" val="2424332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5E74-B975-0EE2-1C74-7FC105849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CDEC52-A73B-836C-32F9-053F01E2518A}"/>
              </a:ext>
            </a:extLst>
          </p:cNvPr>
          <p:cNvSpPr txBox="1"/>
          <p:nvPr/>
        </p:nvSpPr>
        <p:spPr>
          <a:xfrm>
            <a:off x="134546" y="2845312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COLUMN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F4225-14B2-ED28-8BA7-4FA5B7CFC52C}"/>
              </a:ext>
            </a:extLst>
          </p:cNvPr>
          <p:cNvSpPr txBox="1"/>
          <p:nvPr/>
        </p:nvSpPr>
        <p:spPr>
          <a:xfrm>
            <a:off x="134546" y="3328217"/>
            <a:ext cx="6720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ADD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status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DEFAULT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'logged out'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5B04B5-C7F4-904C-A3F9-6B1A527DD29F}"/>
              </a:ext>
            </a:extLst>
          </p:cNvPr>
          <p:cNvSpPr txBox="1"/>
          <p:nvPr/>
        </p:nvSpPr>
        <p:spPr>
          <a:xfrm>
            <a:off x="95357" y="4081819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MULTIPLE COLUMN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6C344B-3373-0DDC-6FB9-0CC6A1693D31}"/>
              </a:ext>
            </a:extLst>
          </p:cNvPr>
          <p:cNvSpPr txBox="1"/>
          <p:nvPr/>
        </p:nvSpPr>
        <p:spPr>
          <a:xfrm>
            <a:off x="95357" y="4585912"/>
            <a:ext cx="61003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ADD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column_1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column_2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column_3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B53E4B-C22B-7A04-27EA-574CCAA55C83}"/>
              </a:ext>
            </a:extLst>
          </p:cNvPr>
          <p:cNvSpPr txBox="1"/>
          <p:nvPr/>
        </p:nvSpPr>
        <p:spPr>
          <a:xfrm>
            <a:off x="6466113" y="2732344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MODIFY A COLUMN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612C0D-CCB3-70D0-840C-510A1A708F33}"/>
              </a:ext>
            </a:extLst>
          </p:cNvPr>
          <p:cNvSpPr txBox="1"/>
          <p:nvPr/>
        </p:nvSpPr>
        <p:spPr>
          <a:xfrm>
            <a:off x="6505301" y="3214644"/>
            <a:ext cx="6100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MODIFY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number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55E2E7-C1D8-C416-1884-710D164801A8}"/>
              </a:ext>
            </a:extLst>
          </p:cNvPr>
          <p:cNvSpPr txBox="1"/>
          <p:nvPr/>
        </p:nvSpPr>
        <p:spPr>
          <a:xfrm>
            <a:off x="6485707" y="4596463"/>
            <a:ext cx="61395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MODIFY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column_1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column_2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31E468-846C-D5B4-BCCD-2A92B50329A5}"/>
              </a:ext>
            </a:extLst>
          </p:cNvPr>
          <p:cNvSpPr txBox="1"/>
          <p:nvPr/>
        </p:nvSpPr>
        <p:spPr>
          <a:xfrm>
            <a:off x="6466113" y="4068393"/>
            <a:ext cx="6139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MODIFY A MULTIPLE COLUMN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D53A874-36C4-4B2B-9E17-829526E1E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pPr algn="ctr"/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ALTER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34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5E74-B975-0EE2-1C74-7FC105849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CDEC52-A73B-836C-32F9-053F01E2518A}"/>
              </a:ext>
            </a:extLst>
          </p:cNvPr>
          <p:cNvSpPr txBox="1"/>
          <p:nvPr/>
        </p:nvSpPr>
        <p:spPr>
          <a:xfrm>
            <a:off x="2527663" y="582023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DROP A COLUMN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F4225-14B2-ED28-8BA7-4FA5B7CFC52C}"/>
              </a:ext>
            </a:extLst>
          </p:cNvPr>
          <p:cNvSpPr txBox="1"/>
          <p:nvPr/>
        </p:nvSpPr>
        <p:spPr>
          <a:xfrm>
            <a:off x="2488474" y="908149"/>
            <a:ext cx="6720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DROP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COLUMN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(ne need for data type)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C43731-AF91-5E36-CE26-4AC276DF8A88}"/>
              </a:ext>
            </a:extLst>
          </p:cNvPr>
          <p:cNvSpPr txBox="1"/>
          <p:nvPr/>
        </p:nvSpPr>
        <p:spPr>
          <a:xfrm>
            <a:off x="2488474" y="2466538"/>
            <a:ext cx="61395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COLUMN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1434C2-64DD-C937-C413-427F57702CCA}"/>
              </a:ext>
            </a:extLst>
          </p:cNvPr>
          <p:cNvSpPr txBox="1"/>
          <p:nvPr/>
        </p:nvSpPr>
        <p:spPr>
          <a:xfrm>
            <a:off x="2488474" y="2091400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RENAME A COLUMN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167717-1CC7-EF79-BC92-AAC3B3FEB93F}"/>
              </a:ext>
            </a:extLst>
          </p:cNvPr>
          <p:cNvSpPr txBox="1"/>
          <p:nvPr/>
        </p:nvSpPr>
        <p:spPr>
          <a:xfrm>
            <a:off x="2508068" y="3244334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RENAME A TABLE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523D5-239A-0676-962F-718381ED0C52}"/>
              </a:ext>
            </a:extLst>
          </p:cNvPr>
          <p:cNvSpPr txBox="1"/>
          <p:nvPr/>
        </p:nvSpPr>
        <p:spPr>
          <a:xfrm>
            <a:off x="2527663" y="3701761"/>
            <a:ext cx="61395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CustomersNiGerb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977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DROP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1204686" y="1216152"/>
            <a:ext cx="9782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DROP TABLE statement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allows you to remove or delete a table from the Oracle database.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2619-907C-CFE2-FB4E-D0C32558D7D5}"/>
              </a:ext>
            </a:extLst>
          </p:cNvPr>
          <p:cNvSpPr txBox="1"/>
          <p:nvPr/>
        </p:nvSpPr>
        <p:spPr>
          <a:xfrm>
            <a:off x="1204686" y="1928937"/>
            <a:ext cx="97826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DROP TABLE 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schema_name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].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table_name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48724-B7E9-C3CA-6B0D-867C97757FDE}"/>
              </a:ext>
            </a:extLst>
          </p:cNvPr>
          <p:cNvSpPr txBox="1"/>
          <p:nvPr/>
        </p:nvSpPr>
        <p:spPr>
          <a:xfrm>
            <a:off x="3447143" y="2759934"/>
            <a:ext cx="3490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^ schema name is optional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C3826A-F399-3C94-1222-3C5FD41A348E}"/>
              </a:ext>
            </a:extLst>
          </p:cNvPr>
          <p:cNvSpPr txBox="1"/>
          <p:nvPr/>
        </p:nvSpPr>
        <p:spPr>
          <a:xfrm>
            <a:off x="1204686" y="3485594"/>
            <a:ext cx="3490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DROP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74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TRUNCATE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1204686" y="1216152"/>
            <a:ext cx="97826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TRUNCATE TABLE statement is used to remove all records from a table in Oracle. It performs the same function as a DELETE statement without a WHERE clause.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2619-907C-CFE2-FB4E-D0C32558D7D5}"/>
              </a:ext>
            </a:extLst>
          </p:cNvPr>
          <p:cNvSpPr txBox="1"/>
          <p:nvPr/>
        </p:nvSpPr>
        <p:spPr>
          <a:xfrm>
            <a:off x="1162740" y="2298269"/>
            <a:ext cx="9782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TRUNCATE TABLE 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schema_name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.]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table_name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48724-B7E9-C3CA-6B0D-867C97757FDE}"/>
              </a:ext>
            </a:extLst>
          </p:cNvPr>
          <p:cNvSpPr txBox="1"/>
          <p:nvPr/>
        </p:nvSpPr>
        <p:spPr>
          <a:xfrm>
            <a:off x="4308711" y="2759934"/>
            <a:ext cx="3490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^ schema name is optional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C3826A-F399-3C94-1222-3C5FD41A348E}"/>
              </a:ext>
            </a:extLst>
          </p:cNvPr>
          <p:cNvSpPr txBox="1"/>
          <p:nvPr/>
        </p:nvSpPr>
        <p:spPr>
          <a:xfrm>
            <a:off x="1204686" y="3561794"/>
            <a:ext cx="4103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TRUNCATE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18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COMMENT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94021-2E23-A40B-3764-729E9F6B1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6128" y="1684925"/>
            <a:ext cx="8413786" cy="4954798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ymbol: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-- (double dash)</a:t>
            </a:r>
          </a:p>
          <a:p>
            <a:pPr marL="0" indent="0" algn="just">
              <a:buNone/>
            </a:pP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--select * from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/*  */ 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/*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CREATE TABLE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1" u="none" strike="noStrike" baseline="0" dirty="0">
              <a:solidFill>
                <a:srgbClr val="008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(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number(10)  PRIMARY KEY 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varchar2(500) UNIQUE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varchar2(500) 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date_created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date default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sysdate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no_of_transactions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number default 0 not null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);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*/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252436" y="1302115"/>
            <a:ext cx="9782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These comments can appear on a single line or span across multiple lines.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52218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B792AE-DE23-1A2C-92FB-675F57CDA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847" y="219482"/>
            <a:ext cx="3762176" cy="588963"/>
          </a:xfrm>
        </p:spPr>
        <p:txBody>
          <a:bodyPr/>
          <a:lstStyle/>
          <a:p>
            <a:r>
              <a:rPr lang="en-US" dirty="0"/>
              <a:t>CONCATINATION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7930CD9-0F5E-0E25-7D3B-92BF848A2B2E}"/>
              </a:ext>
            </a:extLst>
          </p:cNvPr>
          <p:cNvSpPr txBox="1">
            <a:spLocks/>
          </p:cNvSpPr>
          <p:nvPr/>
        </p:nvSpPr>
        <p:spPr>
          <a:xfrm>
            <a:off x="3368232" y="957895"/>
            <a:ext cx="6751128" cy="8577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SYNTAX: 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SELECT COLUMN/’text’ || COLUMN/’text’ || COLUMN/’text’ AS ALIAS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FROM TABLE 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4FC8D-CD92-B00A-D3EB-C45B465271CC}"/>
              </a:ext>
            </a:extLst>
          </p:cNvPr>
          <p:cNvSpPr txBox="1"/>
          <p:nvPr/>
        </p:nvSpPr>
        <p:spPr>
          <a:xfrm>
            <a:off x="2473234" y="1962507"/>
            <a:ext cx="97949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||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 with last name of '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||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"FULL NAME"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4EB88E1-0FF0-DB62-379D-398582EC28F0}"/>
              </a:ext>
            </a:extLst>
          </p:cNvPr>
          <p:cNvSpPr txBox="1">
            <a:spLocks/>
          </p:cNvSpPr>
          <p:nvPr/>
        </p:nvSpPr>
        <p:spPr>
          <a:xfrm>
            <a:off x="3368231" y="2987102"/>
            <a:ext cx="7195265" cy="8577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SYNTAX:  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SELECT CONCAT(COLUMN/’text’, COLUMN/’text’) AS ALIAS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FROM TABLE 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2526A6-C0FF-C8A2-9F6E-515DD5AA8D17}"/>
              </a:ext>
            </a:extLst>
          </p:cNvPr>
          <p:cNvSpPr txBox="1"/>
          <p:nvPr/>
        </p:nvSpPr>
        <p:spPr>
          <a:xfrm>
            <a:off x="9492586" y="3244668"/>
            <a:ext cx="25385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Only accepts 2 parameters unless you use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concat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nesting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1E3DB9-9F0C-D3E7-0A4E-5BEB02CA229F}"/>
              </a:ext>
            </a:extLst>
          </p:cNvPr>
          <p:cNvSpPr txBox="1"/>
          <p:nvPr/>
        </p:nvSpPr>
        <p:spPr>
          <a:xfrm>
            <a:off x="9692641" y="1127044"/>
            <a:ext cx="28738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Separated by double pipe ||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0DCDC4-695B-B896-B430-A72D9793D621}"/>
              </a:ext>
            </a:extLst>
          </p:cNvPr>
          <p:cNvSpPr txBox="1"/>
          <p:nvPr/>
        </p:nvSpPr>
        <p:spPr>
          <a:xfrm>
            <a:off x="2473233" y="4330130"/>
            <a:ext cx="8338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CONCAT(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eyyyy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abccd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847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91C31271-C2E0-01DE-8EC0-0CCCC82C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944" y="2710"/>
            <a:ext cx="2314448" cy="768096"/>
          </a:xfrm>
        </p:spPr>
        <p:txBody>
          <a:bodyPr/>
          <a:lstStyle/>
          <a:p>
            <a:pPr algn="ctr"/>
            <a:r>
              <a:rPr lang="en-US" dirty="0"/>
              <a:t>ALIAS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DAAB4C8-B6B0-2E13-A6EC-5BD7B0F2BEA7}"/>
              </a:ext>
            </a:extLst>
          </p:cNvPr>
          <p:cNvSpPr txBox="1">
            <a:spLocks/>
          </p:cNvSpPr>
          <p:nvPr/>
        </p:nvSpPr>
        <p:spPr>
          <a:xfrm>
            <a:off x="85101" y="862101"/>
            <a:ext cx="4249833" cy="12799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pangalan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1DE4D65-A717-36D7-2E40-E5FA4D47D92A}"/>
              </a:ext>
            </a:extLst>
          </p:cNvPr>
          <p:cNvSpPr txBox="1">
            <a:spLocks/>
          </p:cNvSpPr>
          <p:nvPr/>
        </p:nvSpPr>
        <p:spPr>
          <a:xfrm>
            <a:off x="105517" y="2785535"/>
            <a:ext cx="3860366" cy="16594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pangalan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apelyido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B8E324D-C5D5-2BB0-BDA7-E7A7E8F59D1F}"/>
              </a:ext>
            </a:extLst>
          </p:cNvPr>
          <p:cNvSpPr txBox="1">
            <a:spLocks/>
          </p:cNvSpPr>
          <p:nvPr/>
        </p:nvSpPr>
        <p:spPr>
          <a:xfrm>
            <a:off x="267979" y="2401100"/>
            <a:ext cx="2379427" cy="384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</a:rPr>
              <a:t>IN SELECT, AS is optional 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C411E41-C376-1157-42E9-FF9BC277FE64}"/>
              </a:ext>
            </a:extLst>
          </p:cNvPr>
          <p:cNvSpPr txBox="1">
            <a:spLocks/>
          </p:cNvSpPr>
          <p:nvPr/>
        </p:nvSpPr>
        <p:spPr>
          <a:xfrm>
            <a:off x="4538568" y="1349371"/>
            <a:ext cx="6891431" cy="9966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FROM clause and WHERE clause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city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climate_type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countries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regions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41C037-6B92-C721-FD28-1AEB06ECF330}"/>
              </a:ext>
            </a:extLst>
          </p:cNvPr>
          <p:cNvSpPr txBox="1"/>
          <p:nvPr/>
        </p:nvSpPr>
        <p:spPr>
          <a:xfrm>
            <a:off x="85101" y="5393035"/>
            <a:ext cx="31137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ciudad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ciudad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'Roma'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2592260-90FF-9754-277C-F411DDD4EF37}"/>
              </a:ext>
            </a:extLst>
          </p:cNvPr>
          <p:cNvSpPr txBox="1">
            <a:spLocks/>
          </p:cNvSpPr>
          <p:nvPr/>
        </p:nvSpPr>
        <p:spPr>
          <a:xfrm>
            <a:off x="252739" y="4731602"/>
            <a:ext cx="3914555" cy="5431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</a:rPr>
              <a:t>CANNOT USE ALIAS OF COLUMN AS IDENTIFIER IN WHERE CLAUSE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53F0ED-8331-5DB0-FEBD-E35979FBE030}"/>
              </a:ext>
            </a:extLst>
          </p:cNvPr>
          <p:cNvSpPr txBox="1"/>
          <p:nvPr/>
        </p:nvSpPr>
        <p:spPr>
          <a:xfrm>
            <a:off x="3965883" y="677435"/>
            <a:ext cx="612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/>
            <a:r>
              <a:rPr lang="en-US" altLang="en-US" dirty="0"/>
              <a:t>- Renames a column heading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97056E-3D0B-4F47-4231-F5D1615D08D7}"/>
              </a:ext>
            </a:extLst>
          </p:cNvPr>
          <p:cNvSpPr txBox="1"/>
          <p:nvPr/>
        </p:nvSpPr>
        <p:spPr>
          <a:xfrm>
            <a:off x="-363486" y="6434667"/>
            <a:ext cx="4698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/>
            <a:r>
              <a:rPr lang="en-US" altLang="en-US" dirty="0"/>
              <a:t>USE “  “ when it has space, or case sensitive</a:t>
            </a:r>
          </a:p>
        </p:txBody>
      </p:sp>
    </p:spTree>
    <p:extLst>
      <p:ext uri="{BB962C8B-B14F-4D97-AF65-F5344CB8AC3E}">
        <p14:creationId xmlns:p14="http://schemas.microsoft.com/office/powerpoint/2010/main" val="4116399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and Advance SQL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993993C0-4B9D-E61E-8478-33B2C282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4926" y="107213"/>
            <a:ext cx="4238873" cy="768096"/>
          </a:xfrm>
        </p:spPr>
        <p:txBody>
          <a:bodyPr/>
          <a:lstStyle/>
          <a:p>
            <a:pPr algn="ctr"/>
            <a:r>
              <a:rPr lang="en-US" dirty="0"/>
              <a:t>WHERE CLAUSE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4770A-0C66-172D-45DC-3C61D9672337}"/>
              </a:ext>
            </a:extLst>
          </p:cNvPr>
          <p:cNvSpPr txBox="1"/>
          <p:nvPr/>
        </p:nvSpPr>
        <p:spPr>
          <a:xfrm>
            <a:off x="4574926" y="934576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/>
              <a:t>Used to limit the Rows That Are Selected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25CEA6-8367-01F5-614A-8B5DF4E5B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699" y="1738532"/>
            <a:ext cx="6011333" cy="388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82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21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E11FAE-F62C-1BA9-8027-CE7E1FD6C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26" y="3305617"/>
            <a:ext cx="800912" cy="723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972757-C1D0-D7C5-9352-E20CB1A05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590" y="1154218"/>
            <a:ext cx="5971192" cy="531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87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14819-0838-7A84-DB50-384F208F8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64" y="1373209"/>
            <a:ext cx="2819399" cy="47626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44F87A-8D03-5BF2-4B47-61311A340A9A}"/>
              </a:ext>
            </a:extLst>
          </p:cNvPr>
          <p:cNvSpPr txBox="1"/>
          <p:nvPr/>
        </p:nvSpPr>
        <p:spPr>
          <a:xfrm>
            <a:off x="3152954" y="399293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city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‘_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okyo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  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33FD2-3F60-CC7F-FDA1-C318FA9F3790}"/>
              </a:ext>
            </a:extLst>
          </p:cNvPr>
          <p:cNvSpPr txBox="1"/>
          <p:nvPr/>
        </p:nvSpPr>
        <p:spPr>
          <a:xfrm>
            <a:off x="6440149" y="3992935"/>
            <a:ext cx="29453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city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‘T%’  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6E200-9BB9-28BC-D921-25A94173C702}"/>
              </a:ext>
            </a:extLst>
          </p:cNvPr>
          <p:cNvSpPr txBox="1"/>
          <p:nvPr/>
        </p:nvSpPr>
        <p:spPr>
          <a:xfrm>
            <a:off x="9250970" y="399106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'%a'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EA97C-8A02-F9DC-93F8-19D5EFD2E544}"/>
              </a:ext>
            </a:extLst>
          </p:cNvPr>
          <p:cNvSpPr txBox="1"/>
          <p:nvPr/>
        </p:nvSpPr>
        <p:spPr>
          <a:xfrm>
            <a:off x="3125377" y="2825791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1700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2500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2700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4FB89F-F4D3-0929-4439-278D0DAB0FC1}"/>
              </a:ext>
            </a:extLst>
          </p:cNvPr>
          <p:cNvSpPr txBox="1"/>
          <p:nvPr/>
        </p:nvSpPr>
        <p:spPr>
          <a:xfrm>
            <a:off x="3152954" y="5017540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9AD159-37DB-0B51-7B28-1990ACD989C2}"/>
              </a:ext>
            </a:extLst>
          </p:cNvPr>
          <p:cNvSpPr txBox="1"/>
          <p:nvPr/>
        </p:nvSpPr>
        <p:spPr>
          <a:xfrm>
            <a:off x="3176176" y="1595610"/>
            <a:ext cx="91119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sweldo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between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100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150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9BE289-B48C-7FB4-B71A-83D4E737BE74}"/>
              </a:ext>
            </a:extLst>
          </p:cNvPr>
          <p:cNvSpPr txBox="1"/>
          <p:nvPr/>
        </p:nvSpPr>
        <p:spPr>
          <a:xfrm>
            <a:off x="862874" y="6211669"/>
            <a:ext cx="25385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^ Can also add a NOT,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IS NOT NULL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B1980-5C35-70AE-57B0-3E6E3DCA80BA}"/>
              </a:ext>
            </a:extLst>
          </p:cNvPr>
          <p:cNvSpPr txBox="1"/>
          <p:nvPr/>
        </p:nvSpPr>
        <p:spPr>
          <a:xfrm>
            <a:off x="8544124" y="506679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‘%a%'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8900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Arithmetic Operators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74176" y="991183"/>
            <a:ext cx="5971192" cy="588963"/>
          </a:xfrm>
        </p:spPr>
        <p:txBody>
          <a:bodyPr/>
          <a:lstStyle/>
          <a:p>
            <a:r>
              <a:rPr lang="en-US" sz="1600" b="0" i="0" dirty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Arithmetic operators can be used in the SELECT, WHERE</a:t>
            </a:r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 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clauses. IT FOLLOWS PEMDAS </a:t>
            </a:r>
          </a:p>
          <a:p>
            <a:endParaRPr lang="en-US" sz="16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EDAA1-6609-BDEA-45AC-D3973F2E2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75" y="938480"/>
            <a:ext cx="4430065" cy="4949119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FCAA51B-FB96-E86D-2F86-FF59C782E631}"/>
              </a:ext>
            </a:extLst>
          </p:cNvPr>
          <p:cNvSpPr txBox="1">
            <a:spLocks/>
          </p:cNvSpPr>
          <p:nvPr/>
        </p:nvSpPr>
        <p:spPr>
          <a:xfrm>
            <a:off x="4674036" y="1721487"/>
            <a:ext cx="7136964" cy="21389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+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0.5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salary_increase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E11FAE-F62C-1BA9-8027-CE7E1FD6C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01" y="3218244"/>
            <a:ext cx="800912" cy="723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0083216-C066-E107-D3BC-54536061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625" y="3277925"/>
            <a:ext cx="1780796" cy="723900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EA64897A-BF9B-93B1-3EBF-2FA4CE72EC21}"/>
              </a:ext>
            </a:extLst>
          </p:cNvPr>
          <p:cNvSpPr/>
          <p:nvPr/>
        </p:nvSpPr>
        <p:spPr>
          <a:xfrm>
            <a:off x="5605104" y="33585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21FE9A-7AF5-E75E-A138-60D07F51477C}"/>
              </a:ext>
            </a:extLst>
          </p:cNvPr>
          <p:cNvSpPr txBox="1"/>
          <p:nvPr/>
        </p:nvSpPr>
        <p:spPr>
          <a:xfrm>
            <a:off x="4517746" y="4378449"/>
            <a:ext cx="67208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mod(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</a:t>
            </a:r>
          </a:p>
          <a:p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--salary is odd number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B78B2F4-0949-B376-D1B1-A455B6A2FF7A}"/>
              </a:ext>
            </a:extLst>
          </p:cNvPr>
          <p:cNvSpPr txBox="1">
            <a:spLocks/>
          </p:cNvSpPr>
          <p:nvPr/>
        </p:nvSpPr>
        <p:spPr>
          <a:xfrm>
            <a:off x="4674036" y="4118968"/>
            <a:ext cx="4597119" cy="4528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WHERE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F814C84-1F74-DA67-DE3C-534CD4EB6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011845"/>
              </p:ext>
            </p:extLst>
          </p:nvPr>
        </p:nvGraphicFramePr>
        <p:xfrm>
          <a:off x="154374" y="5887599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^ (Power)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Raises one number by another number.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9D80F45-3E2B-77B7-0AA8-38096A100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9420" y="4537186"/>
            <a:ext cx="3632579" cy="232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C7EDA-B920-B0B3-D8B9-F692F8F31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 err="1"/>
              <a:t>LogiCAL</a:t>
            </a:r>
            <a:r>
              <a:rPr lang="en-US" dirty="0"/>
              <a:t> Operators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286C4-48BF-3D5B-EE93-BA6DFF0B5F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4" t="-1" r="66700" b="35841"/>
          <a:stretch/>
        </p:blipFill>
        <p:spPr>
          <a:xfrm>
            <a:off x="-28296" y="869405"/>
            <a:ext cx="2813805" cy="38886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E6EC0A2-76FD-1DD8-4EB7-4BFFA880D141}"/>
              </a:ext>
            </a:extLst>
          </p:cNvPr>
          <p:cNvSpPr txBox="1"/>
          <p:nvPr/>
        </p:nvSpPr>
        <p:spPr>
          <a:xfrm>
            <a:off x="2841915" y="1791551"/>
            <a:ext cx="68164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'10’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80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279425-BECC-4A94-4F4E-06B48E004708}"/>
              </a:ext>
            </a:extLst>
          </p:cNvPr>
          <p:cNvSpPr txBox="1"/>
          <p:nvPr/>
        </p:nvSpPr>
        <p:spPr>
          <a:xfrm>
            <a:off x="2841915" y="2898363"/>
            <a:ext cx="74652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'IT_PROG'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'HR_REP'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39E810-EA1F-78B5-3BBB-4FD610ABB47F}"/>
              </a:ext>
            </a:extLst>
          </p:cNvPr>
          <p:cNvSpPr txBox="1"/>
          <p:nvPr/>
        </p:nvSpPr>
        <p:spPr>
          <a:xfrm>
            <a:off x="2841915" y="3834693"/>
            <a:ext cx="46672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'Roma'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1DA7AC-AA12-1B39-8E50-DA7DA0705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8195" y="131779"/>
            <a:ext cx="2813805" cy="211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04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FUNCTIONS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2" name="Arc 4">
            <a:extLst>
              <a:ext uri="{FF2B5EF4-FFF2-40B4-BE49-F238E27FC236}">
                <a16:creationId xmlns:a16="http://schemas.microsoft.com/office/drawing/2014/main" id="{3E3CE67A-547B-2771-D1EC-B198D5EF7454}"/>
              </a:ext>
            </a:extLst>
          </p:cNvPr>
          <p:cNvSpPr>
            <a:spLocks/>
          </p:cNvSpPr>
          <p:nvPr/>
        </p:nvSpPr>
        <p:spPr bwMode="ltGray">
          <a:xfrm>
            <a:off x="7254081" y="2726055"/>
            <a:ext cx="198473" cy="275069"/>
          </a:xfrm>
          <a:custGeom>
            <a:avLst/>
            <a:gdLst>
              <a:gd name="G0" fmla="+- 21600 0 0"/>
              <a:gd name="G1" fmla="+- 0 0 0"/>
              <a:gd name="G2" fmla="+- 21600 0 0"/>
              <a:gd name="T0" fmla="*/ 2160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21600" y="21599"/>
                </a:moveTo>
                <a:cubicBezTo>
                  <a:pt x="9670" y="21599"/>
                  <a:pt x="0" y="11929"/>
                  <a:pt x="0" y="0"/>
                </a:cubicBezTo>
              </a:path>
              <a:path w="21600" h="21600" stroke="0" extrusionOk="0">
                <a:moveTo>
                  <a:pt x="21600" y="21599"/>
                </a:moveTo>
                <a:cubicBezTo>
                  <a:pt x="9670" y="21599"/>
                  <a:pt x="0" y="11929"/>
                  <a:pt x="0" y="0"/>
                </a:cubicBezTo>
                <a:lnTo>
                  <a:pt x="2160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rnd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6609624-A930-F45F-C924-56292F5887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140097"/>
              </p:ext>
            </p:extLst>
          </p:nvPr>
        </p:nvGraphicFramePr>
        <p:xfrm>
          <a:off x="758951" y="2726055"/>
          <a:ext cx="3652628" cy="640080"/>
        </p:xfrm>
        <a:graphic>
          <a:graphicData uri="http://schemas.openxmlformats.org/drawingml/2006/table">
            <a:tbl>
              <a:tblPr/>
              <a:tblGrid>
                <a:gridCol w="3219491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433137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ROUND(value, decimal place)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0529F84-1E8C-41CD-35EF-846FA1F8C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7329"/>
              </p:ext>
            </p:extLst>
          </p:nvPr>
        </p:nvGraphicFramePr>
        <p:xfrm>
          <a:off x="621791" y="3523849"/>
          <a:ext cx="4527725" cy="640080"/>
        </p:xfrm>
        <a:graphic>
          <a:graphicData uri="http://schemas.openxmlformats.org/drawingml/2006/table">
            <a:tbl>
              <a:tblPr/>
              <a:tblGrid>
                <a:gridCol w="3990817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536908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TRUNC(value, decimal place to trim)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C97BB88-4FCD-B08A-B529-24BC9ED73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085750"/>
              </p:ext>
            </p:extLst>
          </p:nvPr>
        </p:nvGraphicFramePr>
        <p:xfrm>
          <a:off x="621792" y="4580382"/>
          <a:ext cx="3652628" cy="640080"/>
        </p:xfrm>
        <a:graphic>
          <a:graphicData uri="http://schemas.openxmlformats.org/drawingml/2006/table">
            <a:tbl>
              <a:tblPr/>
              <a:tblGrid>
                <a:gridCol w="3219491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433137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MOD(dividend, divisor)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3E862A7-914E-BA76-204A-0F1D6D7E9535}"/>
              </a:ext>
            </a:extLst>
          </p:cNvPr>
          <p:cNvSpPr txBox="1"/>
          <p:nvPr/>
        </p:nvSpPr>
        <p:spPr>
          <a:xfrm>
            <a:off x="5670885" y="3689683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trunc</a:t>
            </a:r>
            <a:r>
              <a:rPr lang="en-US" dirty="0"/>
              <a:t>(210 + 250 * 2 / 3, 3) from dual;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5294B5-9D0F-CC54-3FAA-4C5C5BEFCE65}"/>
              </a:ext>
            </a:extLst>
          </p:cNvPr>
          <p:cNvSpPr txBox="1"/>
          <p:nvPr/>
        </p:nvSpPr>
        <p:spPr>
          <a:xfrm>
            <a:off x="5670885" y="2831509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round(210 + 250 * 2 / 3, 2) from dual;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15B66F-9E7B-CCD4-427F-3A7180BBA139}"/>
              </a:ext>
            </a:extLst>
          </p:cNvPr>
          <p:cNvSpPr txBox="1"/>
          <p:nvPr/>
        </p:nvSpPr>
        <p:spPr>
          <a:xfrm>
            <a:off x="5670885" y="4688775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MOD(100, 2) from dual;</a:t>
            </a:r>
          </a:p>
        </p:txBody>
      </p:sp>
    </p:spTree>
    <p:extLst>
      <p:ext uri="{BB962C8B-B14F-4D97-AF65-F5344CB8AC3E}">
        <p14:creationId xmlns:p14="http://schemas.microsoft.com/office/powerpoint/2010/main" val="2666962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&amp; CHARACTER FUNCTIONS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AA1A71-6B32-63F9-8D8B-4B88FFF39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756" y="2495419"/>
            <a:ext cx="5631329" cy="450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3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686892"/>
              </p:ext>
            </p:extLst>
          </p:nvPr>
        </p:nvGraphicFramePr>
        <p:xfrm>
          <a:off x="758952" y="1951375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LOWER()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Lower  case all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ad_vp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546395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ad_vp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7786914" y="3244334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 rot="21390791">
            <a:off x="7786914" y="5740953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23932D0-2E7C-C181-B4FA-8C4933C4CC3E}"/>
              </a:ext>
            </a:extLst>
          </p:cNvPr>
          <p:cNvSpPr txBox="1"/>
          <p:nvPr/>
        </p:nvSpPr>
        <p:spPr>
          <a:xfrm>
            <a:off x="4093449" y="3969512"/>
            <a:ext cx="4430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^ The value will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depent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on identifier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69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719712"/>
              </p:ext>
            </p:extLst>
          </p:nvPr>
        </p:nvGraphicFramePr>
        <p:xfrm>
          <a:off x="1045914" y="2232153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UPPER()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Upper  case all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4349820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8411028" y="3237468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>
            <a:off x="8305799" y="4652609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11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620099"/>
              </p:ext>
            </p:extLst>
          </p:nvPr>
        </p:nvGraphicFramePr>
        <p:xfrm>
          <a:off x="758952" y="1878397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INNITCAP()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Initialize the first letter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4349820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8411028" y="3237468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>
            <a:off x="8305799" y="4652609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584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5929" y="457200"/>
            <a:ext cx="6766560" cy="768096"/>
          </a:xfrm>
        </p:spPr>
        <p:txBody>
          <a:bodyPr/>
          <a:lstStyle/>
          <a:p>
            <a:r>
              <a:rPr lang="en-US" dirty="0"/>
              <a:t>What is SQL?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5929" y="1250696"/>
            <a:ext cx="6117688" cy="4063426"/>
          </a:xfrm>
        </p:spPr>
        <p:txBody>
          <a:bodyPr/>
          <a:lstStyle/>
          <a:p>
            <a:r>
              <a:rPr lang="en-US" altLang="en-US" sz="2400" dirty="0"/>
              <a:t>Structured Query Language is the standard  language used for relational database management systems (RDBMS). What is RDBMS? A database management system that manages data as a collection of tables in which all relationships are represented by common values in related tables</a:t>
            </a:r>
          </a:p>
          <a:p>
            <a:endParaRPr lang="en-US" altLang="en-US" sz="2400" dirty="0"/>
          </a:p>
          <a:p>
            <a:endParaRPr lang="en-US" sz="20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827CE6-636F-3801-6274-A6492444A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6" y="442912"/>
            <a:ext cx="476250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E771A9-47C0-D05D-D75D-0F633881D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326"/>
          <a:stretch/>
        </p:blipFill>
        <p:spPr>
          <a:xfrm>
            <a:off x="374305" y="1683657"/>
            <a:ext cx="2296324" cy="42962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886780-2BDD-8708-6103-B194E8FB2D18}"/>
              </a:ext>
            </a:extLst>
          </p:cNvPr>
          <p:cNvSpPr txBox="1"/>
          <p:nvPr/>
        </p:nvSpPr>
        <p:spPr>
          <a:xfrm>
            <a:off x="2675581" y="2566139"/>
            <a:ext cx="8754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SUBSTR:  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SUBSTR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35939-A560-0511-7DB9-A0001A140D51}"/>
              </a:ext>
            </a:extLst>
          </p:cNvPr>
          <p:cNvSpPr txBox="1"/>
          <p:nvPr/>
        </p:nvSpPr>
        <p:spPr>
          <a:xfrm>
            <a:off x="4506399" y="1429034"/>
            <a:ext cx="41005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TIP: Learn the parameters on each function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456A37-8488-1C4F-F527-FF704EA3D511}"/>
              </a:ext>
            </a:extLst>
          </p:cNvPr>
          <p:cNvSpPr txBox="1"/>
          <p:nvPr/>
        </p:nvSpPr>
        <p:spPr>
          <a:xfrm>
            <a:off x="3681846" y="2196807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String value,  2</a:t>
            </a:r>
            <a:r>
              <a:rPr lang="en-US" baseline="30000" dirty="0"/>
              <a:t>nd</a:t>
            </a:r>
            <a:r>
              <a:rPr lang="en-US" dirty="0"/>
              <a:t> Place of word,  3</a:t>
            </a:r>
            <a:r>
              <a:rPr lang="en-US" baseline="30000" dirty="0"/>
              <a:t>rd</a:t>
            </a:r>
            <a:r>
              <a:rPr lang="en-US" dirty="0"/>
              <a:t> How many words will return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F5A6D2-62A4-FB8E-41CB-C682641E8A54}"/>
              </a:ext>
            </a:extLst>
          </p:cNvPr>
          <p:cNvSpPr txBox="1"/>
          <p:nvPr/>
        </p:nvSpPr>
        <p:spPr>
          <a:xfrm>
            <a:off x="2675581" y="3097082"/>
            <a:ext cx="9516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INSTR:  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INSTR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'a'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394221-5067-7EB8-FE58-F3D4D3E0BD1A}"/>
              </a:ext>
            </a:extLst>
          </p:cNvPr>
          <p:cNvSpPr txBox="1"/>
          <p:nvPr/>
        </p:nvSpPr>
        <p:spPr>
          <a:xfrm>
            <a:off x="2675581" y="3680189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REPLACE: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REPLACE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'a'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'o’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4D9E00-7D3E-11BA-9A62-03A35AAD8A89}"/>
              </a:ext>
            </a:extLst>
          </p:cNvPr>
          <p:cNvSpPr txBox="1"/>
          <p:nvPr/>
        </p:nvSpPr>
        <p:spPr>
          <a:xfrm>
            <a:off x="2670629" y="4326520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LPAD: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LPAD(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'*’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8C6CBA-6C63-CF5D-E0F9-815BA44D2274}"/>
              </a:ext>
            </a:extLst>
          </p:cNvPr>
          <p:cNvSpPr txBox="1"/>
          <p:nvPr/>
        </p:nvSpPr>
        <p:spPr>
          <a:xfrm>
            <a:off x="2675581" y="4863460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PAD: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PAD(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'*’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95B6A4-06D0-2C83-BC46-C57424106B17}"/>
              </a:ext>
            </a:extLst>
          </p:cNvPr>
          <p:cNvSpPr txBox="1"/>
          <p:nvPr/>
        </p:nvSpPr>
        <p:spPr>
          <a:xfrm>
            <a:off x="2670628" y="5408903"/>
            <a:ext cx="9516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TRIM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TRIM(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'HelloWorld'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dual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70F49-0CC5-00E1-8376-22028C24965C}"/>
              </a:ext>
            </a:extLst>
          </p:cNvPr>
          <p:cNvSpPr txBox="1"/>
          <p:nvPr/>
        </p:nvSpPr>
        <p:spPr>
          <a:xfrm>
            <a:off x="2859028" y="5685902"/>
            <a:ext cx="544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This only trim first and last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17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4E2EC5-10E8-435E-8696-2883B562021E}"/>
              </a:ext>
            </a:extLst>
          </p:cNvPr>
          <p:cNvSpPr txBox="1"/>
          <p:nvPr/>
        </p:nvSpPr>
        <p:spPr>
          <a:xfrm>
            <a:off x="895025" y="2733483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COUNT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7805EE-68D8-4335-830A-0CCF3009D6F6}"/>
              </a:ext>
            </a:extLst>
          </p:cNvPr>
          <p:cNvSpPr txBox="1"/>
          <p:nvPr/>
        </p:nvSpPr>
        <p:spPr>
          <a:xfrm>
            <a:off x="4575047" y="259800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COUNT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CB9735-A196-4228-A0E4-6905EE4BB5CE}"/>
              </a:ext>
            </a:extLst>
          </p:cNvPr>
          <p:cNvSpPr txBox="1"/>
          <p:nvPr/>
        </p:nvSpPr>
        <p:spPr>
          <a:xfrm>
            <a:off x="919844" y="3914642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SUM()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7B671B-EC32-4DE6-81A2-969F8F57D6D3}"/>
              </a:ext>
            </a:extLst>
          </p:cNvPr>
          <p:cNvSpPr txBox="1"/>
          <p:nvPr/>
        </p:nvSpPr>
        <p:spPr>
          <a:xfrm>
            <a:off x="4666052" y="367373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SUM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9610C-8261-4879-B75E-C616863F26A0}"/>
              </a:ext>
            </a:extLst>
          </p:cNvPr>
          <p:cNvSpPr txBox="1"/>
          <p:nvPr/>
        </p:nvSpPr>
        <p:spPr>
          <a:xfrm>
            <a:off x="2463220" y="1651205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AGGREGATE functions are used in SELECT and HAVING clause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0A6C9D-DE27-455E-A650-B119FF19BF15}"/>
              </a:ext>
            </a:extLst>
          </p:cNvPr>
          <p:cNvSpPr txBox="1"/>
          <p:nvPr/>
        </p:nvSpPr>
        <p:spPr>
          <a:xfrm>
            <a:off x="895025" y="4812254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4CC595-DEDA-4530-844C-7F6EBA834C45}"/>
              </a:ext>
            </a:extLst>
          </p:cNvPr>
          <p:cNvSpPr txBox="1"/>
          <p:nvPr/>
        </p:nvSpPr>
        <p:spPr>
          <a:xfrm>
            <a:off x="4575047" y="481174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071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4E2EC5-10E8-435E-8696-2883B562021E}"/>
              </a:ext>
            </a:extLst>
          </p:cNvPr>
          <p:cNvSpPr txBox="1"/>
          <p:nvPr/>
        </p:nvSpPr>
        <p:spPr>
          <a:xfrm>
            <a:off x="895025" y="2733483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MIN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7805EE-68D8-4335-830A-0CCF3009D6F6}"/>
              </a:ext>
            </a:extLst>
          </p:cNvPr>
          <p:cNvSpPr txBox="1"/>
          <p:nvPr/>
        </p:nvSpPr>
        <p:spPr>
          <a:xfrm>
            <a:off x="4575047" y="259800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CB9735-A196-4228-A0E4-6905EE4BB5CE}"/>
              </a:ext>
            </a:extLst>
          </p:cNvPr>
          <p:cNvSpPr txBox="1"/>
          <p:nvPr/>
        </p:nvSpPr>
        <p:spPr>
          <a:xfrm>
            <a:off x="919844" y="3914642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MAX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9610C-8261-4879-B75E-C616863F26A0}"/>
              </a:ext>
            </a:extLst>
          </p:cNvPr>
          <p:cNvSpPr txBox="1"/>
          <p:nvPr/>
        </p:nvSpPr>
        <p:spPr>
          <a:xfrm>
            <a:off x="2463220" y="1651205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AGGREGATE functions are used in SELECT and HAVING clause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0A6C9D-DE27-455E-A650-B119FF19BF15}"/>
              </a:ext>
            </a:extLst>
          </p:cNvPr>
          <p:cNvSpPr txBox="1"/>
          <p:nvPr/>
        </p:nvSpPr>
        <p:spPr>
          <a:xfrm>
            <a:off x="895025" y="4812254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4CC595-DEDA-4530-844C-7F6EBA834C45}"/>
              </a:ext>
            </a:extLst>
          </p:cNvPr>
          <p:cNvSpPr txBox="1"/>
          <p:nvPr/>
        </p:nvSpPr>
        <p:spPr>
          <a:xfrm>
            <a:off x="4575047" y="481174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E3C51-0DA1-46BE-AE48-4D7436D98284}"/>
              </a:ext>
            </a:extLst>
          </p:cNvPr>
          <p:cNvSpPr txBox="1"/>
          <p:nvPr/>
        </p:nvSpPr>
        <p:spPr>
          <a:xfrm>
            <a:off x="4575047" y="3712076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MAX</a:t>
            </a:r>
            <a:r>
              <a:rPr lang="en-US" sz="1800" b="0" i="0" u="none" strike="noStrike" baseline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00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5259437" y="2262833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Combine tables</a:t>
            </a:r>
          </a:p>
        </p:txBody>
      </p:sp>
    </p:spTree>
    <p:extLst>
      <p:ext uri="{BB962C8B-B14F-4D97-AF65-F5344CB8AC3E}">
        <p14:creationId xmlns:p14="http://schemas.microsoft.com/office/powerpoint/2010/main" val="37880200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Natural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NATURAL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 lahat ng common columns ay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pinagsama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2632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Cross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cross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</a:p>
          <a:p>
            <a:endParaRPr lang="en-US" dirty="0">
              <a:solidFill>
                <a:srgbClr val="808000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4245428" y="4827993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-- apply all jobs table to employee</a:t>
            </a:r>
          </a:p>
        </p:txBody>
      </p:sp>
    </p:spTree>
    <p:extLst>
      <p:ext uri="{BB962C8B-B14F-4D97-AF65-F5344CB8AC3E}">
        <p14:creationId xmlns:p14="http://schemas.microsoft.com/office/powerpoint/2010/main" val="3685879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Join with USING clause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USING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4245428" y="4827993"/>
            <a:ext cx="49594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--kung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ano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ang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departments,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ibabangga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matching manager id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employees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736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Join with ON clause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1952170" y="2263379"/>
            <a:ext cx="106710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city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climate_type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countries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regions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--with ON clause to connect with matching column from another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605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SELF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mgr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ctr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ctr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5644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LEFT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left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72EA17-47A4-22AC-B379-7B6D793128E0}"/>
              </a:ext>
            </a:extLst>
          </p:cNvPr>
          <p:cNvSpPr txBox="1"/>
          <p:nvPr/>
        </p:nvSpPr>
        <p:spPr>
          <a:xfrm>
            <a:off x="907141" y="3710012"/>
            <a:ext cx="79030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(+)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534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0" y="2565739"/>
            <a:ext cx="6400800" cy="768096"/>
          </a:xfrm>
        </p:spPr>
        <p:txBody>
          <a:bodyPr/>
          <a:lstStyle/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Basics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19400" y="3333835"/>
            <a:ext cx="6400800" cy="51206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Sabon Next LT" panose="02000500000000000000" pitchFamily="2" charset="0"/>
              </a:rPr>
              <a:t>Of SQL</a:t>
            </a:r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RIGHT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right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793209-6EAD-2E07-0874-19A4B2B5DB2A}"/>
              </a:ext>
            </a:extLst>
          </p:cNvPr>
          <p:cNvSpPr txBox="1"/>
          <p:nvPr/>
        </p:nvSpPr>
        <p:spPr>
          <a:xfrm>
            <a:off x="907142" y="3799046"/>
            <a:ext cx="72934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(+)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5732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5236" y="210312"/>
            <a:ext cx="3924764" cy="768096"/>
          </a:xfrm>
        </p:spPr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41</a:t>
            </a:fld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FDB4DE6F-A37B-A016-7989-30482A63D18F}"/>
              </a:ext>
            </a:extLst>
          </p:cNvPr>
          <p:cNvSpPr txBox="1">
            <a:spLocks/>
          </p:cNvSpPr>
          <p:nvPr/>
        </p:nvSpPr>
        <p:spPr>
          <a:xfrm>
            <a:off x="3688212" y="846959"/>
            <a:ext cx="4815575" cy="795528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close it with parenthesis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54C480-2029-5FB2-9BAD-ECE366A1F442}"/>
              </a:ext>
            </a:extLst>
          </p:cNvPr>
          <p:cNvSpPr txBox="1"/>
          <p:nvPr/>
        </p:nvSpPr>
        <p:spPr>
          <a:xfrm>
            <a:off x="1694370" y="1540470"/>
            <a:ext cx="750388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 WHERE clause: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'Balverde'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6189A6-CB8A-93B3-E350-BF3484753379}"/>
              </a:ext>
            </a:extLst>
          </p:cNvPr>
          <p:cNvSpPr txBox="1"/>
          <p:nvPr/>
        </p:nvSpPr>
        <p:spPr>
          <a:xfrm>
            <a:off x="8736684" y="2894697"/>
            <a:ext cx="35218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‘IT_PROG’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E5DEC1-4D2C-EE4E-2061-FB64FB83C6D9}"/>
              </a:ext>
            </a:extLst>
          </p:cNvPr>
          <p:cNvSpPr txBox="1"/>
          <p:nvPr/>
        </p:nvSpPr>
        <p:spPr>
          <a:xfrm>
            <a:off x="1644863" y="4334757"/>
            <a:ext cx="78808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 FROM clause: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BETWEEN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100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4066A-FBE4-9F4C-69E1-2E8698C8BC43}"/>
              </a:ext>
            </a:extLst>
          </p:cNvPr>
          <p:cNvSpPr txBox="1"/>
          <p:nvPr/>
        </p:nvSpPr>
        <p:spPr>
          <a:xfrm>
            <a:off x="6349730" y="5334523"/>
            <a:ext cx="47739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table of employees with id between 100 and 150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42</a:t>
            </a:fld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FDB4DE6F-A37B-A016-7989-30482A63D18F}"/>
              </a:ext>
            </a:extLst>
          </p:cNvPr>
          <p:cNvSpPr txBox="1">
            <a:spLocks/>
          </p:cNvSpPr>
          <p:nvPr/>
        </p:nvSpPr>
        <p:spPr>
          <a:xfrm>
            <a:off x="4502595" y="2633472"/>
            <a:ext cx="4815575" cy="795528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close it with parenthesis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54C480-2029-5FB2-9BAD-ECE366A1F442}"/>
              </a:ext>
            </a:extLst>
          </p:cNvPr>
          <p:cNvSpPr txBox="1"/>
          <p:nvPr/>
        </p:nvSpPr>
        <p:spPr>
          <a:xfrm>
            <a:off x="1681118" y="3774231"/>
            <a:ext cx="75038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'Balverde'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6189A6-CB8A-93B3-E350-BF3484753379}"/>
              </a:ext>
            </a:extLst>
          </p:cNvPr>
          <p:cNvSpPr txBox="1"/>
          <p:nvPr/>
        </p:nvSpPr>
        <p:spPr>
          <a:xfrm>
            <a:off x="8522426" y="4503014"/>
            <a:ext cx="35218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‘IT_PROG’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3704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CD33D3AB-732B-651F-7CCE-279AEE47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490FCCB-F2BF-BCAB-9228-E296A5265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4538" y="2815146"/>
            <a:ext cx="2011680" cy="2825173"/>
          </a:xfrm>
        </p:spPr>
        <p:txBody>
          <a:bodyPr/>
          <a:lstStyle/>
          <a:p>
            <a:pPr lvl="0"/>
            <a:r>
              <a:rPr lang="en-US" dirty="0"/>
              <a:t>UNION</a:t>
            </a:r>
          </a:p>
        </p:txBody>
      </p:sp>
      <p:pic>
        <p:nvPicPr>
          <p:cNvPr id="32" name="Picture Placeholder 291" descr="checklist icon">
            <a:extLst>
              <a:ext uri="{FF2B5EF4-FFF2-40B4-BE49-F238E27FC236}">
                <a16:creationId xmlns:a16="http://schemas.microsoft.com/office/drawing/2014/main" id="{DB3A102D-400A-24D0-D7DB-50CC12C1E8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558334" y="2434520"/>
            <a:ext cx="704088" cy="704088"/>
          </a:xfrm>
          <a:prstGeom prst="ellipse">
            <a:avLst/>
          </a:prstGeom>
        </p:spPr>
      </p:pic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F0F88495-F1DC-B827-C939-D27BF9EA26ED}"/>
              </a:ext>
            </a:extLst>
          </p:cNvPr>
          <p:cNvSpPr txBox="1">
            <a:spLocks/>
          </p:cNvSpPr>
          <p:nvPr/>
        </p:nvSpPr>
        <p:spPr>
          <a:xfrm>
            <a:off x="1950258" y="4211866"/>
            <a:ext cx="1920240" cy="1371600"/>
          </a:xfrm>
          <a:prstGeom prst="rect">
            <a:avLst/>
          </a:prstGeom>
          <a:noFill/>
        </p:spPr>
        <p:txBody>
          <a:bodyPr vert="horz" lIns="0" tIns="45720" rIns="0" bIns="4572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4" name="Text Placeholder 19">
            <a:extLst>
              <a:ext uri="{FF2B5EF4-FFF2-40B4-BE49-F238E27FC236}">
                <a16:creationId xmlns:a16="http://schemas.microsoft.com/office/drawing/2014/main" id="{4939B847-920F-8864-DF67-B4626DE01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20110" y="2815146"/>
            <a:ext cx="2011680" cy="2825173"/>
          </a:xfrm>
        </p:spPr>
        <p:txBody>
          <a:bodyPr/>
          <a:lstStyle/>
          <a:p>
            <a:r>
              <a:rPr lang="en-US" dirty="0"/>
              <a:t>UNION ALL</a:t>
            </a:r>
          </a:p>
          <a:p>
            <a:endParaRPr lang="en-US" dirty="0"/>
          </a:p>
        </p:txBody>
      </p:sp>
      <p:pic>
        <p:nvPicPr>
          <p:cNvPr id="35" name="Picture Placeholder 289" descr="person with loud speaker icon">
            <a:extLst>
              <a:ext uri="{FF2B5EF4-FFF2-40B4-BE49-F238E27FC236}">
                <a16:creationId xmlns:a16="http://schemas.microsoft.com/office/drawing/2014/main" id="{A7EA7C4A-8D59-71D6-D045-7598513392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" b="113"/>
          <a:stretch/>
        </p:blipFill>
        <p:spPr>
          <a:xfrm>
            <a:off x="4773907" y="2434520"/>
            <a:ext cx="704088" cy="704088"/>
          </a:xfrm>
          <a:prstGeom prst="ellipse">
            <a:avLst/>
          </a:prstGeom>
        </p:spPr>
      </p:pic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1EE7A9A0-7971-0399-0D02-F3AE253A8FCF}"/>
              </a:ext>
            </a:extLst>
          </p:cNvPr>
          <p:cNvSpPr txBox="1">
            <a:spLocks/>
          </p:cNvSpPr>
          <p:nvPr/>
        </p:nvSpPr>
        <p:spPr>
          <a:xfrm>
            <a:off x="4165830" y="4211866"/>
            <a:ext cx="1920240" cy="1371600"/>
          </a:xfrm>
          <a:prstGeom prst="rect">
            <a:avLst/>
          </a:prstGeom>
          <a:noFill/>
        </p:spPr>
        <p:txBody>
          <a:bodyPr vert="horz" lIns="0" tIns="45720" rIns="0" bIns="4572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7" name="Text Placeholder 20">
            <a:extLst>
              <a:ext uri="{FF2B5EF4-FFF2-40B4-BE49-F238E27FC236}">
                <a16:creationId xmlns:a16="http://schemas.microsoft.com/office/drawing/2014/main" id="{B47AF4D2-AF48-9CB8-F765-DC68951B50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35684" y="2815146"/>
            <a:ext cx="2011680" cy="2825173"/>
          </a:xfrm>
        </p:spPr>
        <p:txBody>
          <a:bodyPr/>
          <a:lstStyle/>
          <a:p>
            <a:r>
              <a:rPr lang="en-US" dirty="0"/>
              <a:t>INTERSECT</a:t>
            </a:r>
          </a:p>
          <a:p>
            <a:endParaRPr lang="en-US" dirty="0"/>
          </a:p>
        </p:txBody>
      </p:sp>
      <p:pic>
        <p:nvPicPr>
          <p:cNvPr id="38" name="Picture Placeholder 287" descr="blueprint icon">
            <a:extLst>
              <a:ext uri="{FF2B5EF4-FFF2-40B4-BE49-F238E27FC236}">
                <a16:creationId xmlns:a16="http://schemas.microsoft.com/office/drawing/2014/main" id="{4FF57D06-E2B0-7FD6-6051-F7683B86EE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1" b="431"/>
          <a:stretch/>
        </p:blipFill>
        <p:spPr>
          <a:xfrm>
            <a:off x="6989480" y="2434520"/>
            <a:ext cx="704088" cy="704088"/>
          </a:xfrm>
          <a:prstGeom prst="ellipse">
            <a:avLst/>
          </a:prstGeom>
        </p:spPr>
      </p:pic>
      <p:sp>
        <p:nvSpPr>
          <p:cNvPr id="39" name="Text Placeholder 25">
            <a:extLst>
              <a:ext uri="{FF2B5EF4-FFF2-40B4-BE49-F238E27FC236}">
                <a16:creationId xmlns:a16="http://schemas.microsoft.com/office/drawing/2014/main" id="{E5C2F045-12CB-6BFD-CDEF-59434DE31F18}"/>
              </a:ext>
            </a:extLst>
          </p:cNvPr>
          <p:cNvSpPr txBox="1">
            <a:spLocks/>
          </p:cNvSpPr>
          <p:nvPr/>
        </p:nvSpPr>
        <p:spPr>
          <a:xfrm>
            <a:off x="6355080" y="4268719"/>
            <a:ext cx="1920240" cy="1371600"/>
          </a:xfrm>
          <a:prstGeom prst="rect">
            <a:avLst/>
          </a:prstGeom>
          <a:noFill/>
        </p:spPr>
        <p:txBody>
          <a:bodyPr vert="horz" lIns="0" tIns="45720" rIns="0" bIns="4572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40" name="Text Placeholder 21">
            <a:extLst>
              <a:ext uri="{FF2B5EF4-FFF2-40B4-BE49-F238E27FC236}">
                <a16:creationId xmlns:a16="http://schemas.microsoft.com/office/drawing/2014/main" id="{32897894-A28C-AEFE-9D41-0F673964C00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51257" y="2815146"/>
            <a:ext cx="2011680" cy="2825173"/>
          </a:xfrm>
        </p:spPr>
        <p:txBody>
          <a:bodyPr/>
          <a:lstStyle/>
          <a:p>
            <a:r>
              <a:rPr lang="en-US" dirty="0"/>
              <a:t>MINUS</a:t>
            </a:r>
          </a:p>
          <a:p>
            <a:endParaRPr lang="en-US" dirty="0"/>
          </a:p>
        </p:txBody>
      </p:sp>
      <p:pic>
        <p:nvPicPr>
          <p:cNvPr id="41" name="Picture Placeholder 269" descr="target icon">
            <a:extLst>
              <a:ext uri="{FF2B5EF4-FFF2-40B4-BE49-F238E27FC236}">
                <a16:creationId xmlns:a16="http://schemas.microsoft.com/office/drawing/2014/main" id="{188F2C55-3C28-60CC-068B-8DF48613DA4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3" b="113"/>
          <a:stretch/>
        </p:blipFill>
        <p:spPr>
          <a:xfrm>
            <a:off x="9205053" y="2434520"/>
            <a:ext cx="704088" cy="704088"/>
          </a:xfrm>
          <a:prstGeom prst="ellipse">
            <a:avLst/>
          </a:prstGeom>
        </p:spPr>
      </p:pic>
      <p:sp>
        <p:nvSpPr>
          <p:cNvPr id="42" name="Text Placeholder 26">
            <a:extLst>
              <a:ext uri="{FF2B5EF4-FFF2-40B4-BE49-F238E27FC236}">
                <a16:creationId xmlns:a16="http://schemas.microsoft.com/office/drawing/2014/main" id="{B47F9FEE-1E71-C12E-145B-3D49DE048ADD}"/>
              </a:ext>
            </a:extLst>
          </p:cNvPr>
          <p:cNvSpPr txBox="1">
            <a:spLocks/>
          </p:cNvSpPr>
          <p:nvPr/>
        </p:nvSpPr>
        <p:spPr>
          <a:xfrm>
            <a:off x="8596977" y="4211866"/>
            <a:ext cx="1920240" cy="1371600"/>
          </a:xfrm>
          <a:prstGeom prst="rect">
            <a:avLst/>
          </a:prstGeom>
          <a:noFill/>
        </p:spPr>
        <p:txBody>
          <a:bodyPr vert="horz" lIns="0" tIns="45720" rIns="0" bIns="4572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790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UNION operator removed duplicates between the result sets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59EE30-6588-B5B9-4638-837267E5C3AB}"/>
              </a:ext>
            </a:extLst>
          </p:cNvPr>
          <p:cNvGrpSpPr>
            <a:grpSpLocks/>
          </p:cNvGrpSpPr>
          <p:nvPr/>
        </p:nvGrpSpPr>
        <p:grpSpPr bwMode="auto">
          <a:xfrm>
            <a:off x="4154395" y="1681956"/>
            <a:ext cx="3811587" cy="2472949"/>
            <a:chOff x="1380" y="992"/>
            <a:chExt cx="3266" cy="220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3C1B174-276D-E963-DB80-CCE2EA7B94D3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1380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A4654E-468B-1546-D034-78AE61610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4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F0B8F63-7B48-19B3-1CB3-066AC200110C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2838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15555C-BC00-96C0-0554-B0D0B955E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13582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UNION ALL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618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hangingPunct="0">
              <a:lnSpc>
                <a:spcPct val="95000"/>
              </a:lnSpc>
              <a:spcBef>
                <a:spcPct val="35000"/>
              </a:spcBef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The </a:t>
            </a:r>
            <a:r>
              <a:rPr lang="en-US" altLang="en-US" sz="1800" dirty="0">
                <a:latin typeface="Courier New" panose="02070309020205020404" pitchFamily="49" charset="0"/>
              </a:rPr>
              <a:t>UNION</a:t>
            </a: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1800" dirty="0">
                <a:latin typeface="Courier New" panose="02070309020205020404" pitchFamily="49" charset="0"/>
              </a:rPr>
              <a:t>ALL</a:t>
            </a:r>
            <a:r>
              <a:rPr lang="en-US" altLang="en-US" sz="1800" dirty="0">
                <a:latin typeface="Arial" panose="020B0604020202020204" pitchFamily="34" charset="0"/>
              </a:rPr>
              <a:t> operator returns results from both queries, including all duplications.</a:t>
            </a:r>
          </a:p>
        </p:txBody>
      </p:sp>
      <p:grpSp>
        <p:nvGrpSpPr>
          <p:cNvPr id="13" name="Group 38">
            <a:extLst>
              <a:ext uri="{FF2B5EF4-FFF2-40B4-BE49-F238E27FC236}">
                <a16:creationId xmlns:a16="http://schemas.microsoft.com/office/drawing/2014/main" id="{C38F6D31-FEB3-40B1-F8F1-E89AC263C0A4}"/>
              </a:ext>
            </a:extLst>
          </p:cNvPr>
          <p:cNvGrpSpPr>
            <a:grpSpLocks/>
          </p:cNvGrpSpPr>
          <p:nvPr/>
        </p:nvGrpSpPr>
        <p:grpSpPr bwMode="auto">
          <a:xfrm>
            <a:off x="4251325" y="1749595"/>
            <a:ext cx="3575050" cy="2490619"/>
            <a:chOff x="1380" y="992"/>
            <a:chExt cx="3266" cy="2201"/>
          </a:xfrm>
        </p:grpSpPr>
        <p:sp>
          <p:nvSpPr>
            <p:cNvPr id="20" name="Oval 39">
              <a:extLst>
                <a:ext uri="{FF2B5EF4-FFF2-40B4-BE49-F238E27FC236}">
                  <a16:creationId xmlns:a16="http://schemas.microsoft.com/office/drawing/2014/main" id="{331BBC42-4308-0C0E-F3E3-B2E6885EB70E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1380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21" name="Rectangle 40">
              <a:extLst>
                <a:ext uri="{FF2B5EF4-FFF2-40B4-BE49-F238E27FC236}">
                  <a16:creationId xmlns:a16="http://schemas.microsoft.com/office/drawing/2014/main" id="{000C020C-B372-CCE6-41D6-A99E3BC10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4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22" name="Oval 41">
              <a:extLst>
                <a:ext uri="{FF2B5EF4-FFF2-40B4-BE49-F238E27FC236}">
                  <a16:creationId xmlns:a16="http://schemas.microsoft.com/office/drawing/2014/main" id="{F1D1CAD3-C523-2E36-6F7B-88D73DB71A07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2838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23" name="Rectangle 42">
              <a:extLst>
                <a:ext uri="{FF2B5EF4-FFF2-40B4-BE49-F238E27FC236}">
                  <a16:creationId xmlns:a16="http://schemas.microsoft.com/office/drawing/2014/main" id="{E52F178B-599F-80F4-EE9D-88D405CCAA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B</a:t>
              </a:r>
            </a:p>
          </p:txBody>
        </p:sp>
      </p:grpSp>
      <p:sp>
        <p:nvSpPr>
          <p:cNvPr id="24" name="Freeform 13">
            <a:extLst>
              <a:ext uri="{FF2B5EF4-FFF2-40B4-BE49-F238E27FC236}">
                <a16:creationId xmlns:a16="http://schemas.microsoft.com/office/drawing/2014/main" id="{FF35A6A3-EE5C-6D58-40F3-0AB4A2E78F11}"/>
              </a:ext>
            </a:extLst>
          </p:cNvPr>
          <p:cNvSpPr>
            <a:spLocks/>
          </p:cNvSpPr>
          <p:nvPr/>
        </p:nvSpPr>
        <p:spPr bwMode="blackGray">
          <a:xfrm>
            <a:off x="5847290" y="2617530"/>
            <a:ext cx="383120" cy="1129304"/>
          </a:xfrm>
          <a:custGeom>
            <a:avLst/>
            <a:gdLst>
              <a:gd name="T0" fmla="*/ 294 w 529"/>
              <a:gd name="T1" fmla="*/ 29 h 1345"/>
              <a:gd name="T2" fmla="*/ 336 w 529"/>
              <a:gd name="T3" fmla="*/ 77 h 1345"/>
              <a:gd name="T4" fmla="*/ 373 w 529"/>
              <a:gd name="T5" fmla="*/ 132 h 1345"/>
              <a:gd name="T6" fmla="*/ 408 w 529"/>
              <a:gd name="T7" fmla="*/ 190 h 1345"/>
              <a:gd name="T8" fmla="*/ 438 w 529"/>
              <a:gd name="T9" fmla="*/ 249 h 1345"/>
              <a:gd name="T10" fmla="*/ 465 w 529"/>
              <a:gd name="T11" fmla="*/ 312 h 1345"/>
              <a:gd name="T12" fmla="*/ 487 w 529"/>
              <a:gd name="T13" fmla="*/ 379 h 1345"/>
              <a:gd name="T14" fmla="*/ 504 w 529"/>
              <a:gd name="T15" fmla="*/ 448 h 1345"/>
              <a:gd name="T16" fmla="*/ 517 w 529"/>
              <a:gd name="T17" fmla="*/ 521 h 1345"/>
              <a:gd name="T18" fmla="*/ 525 w 529"/>
              <a:gd name="T19" fmla="*/ 595 h 1345"/>
              <a:gd name="T20" fmla="*/ 528 w 529"/>
              <a:gd name="T21" fmla="*/ 672 h 1345"/>
              <a:gd name="T22" fmla="*/ 525 w 529"/>
              <a:gd name="T23" fmla="*/ 746 h 1345"/>
              <a:gd name="T24" fmla="*/ 517 w 529"/>
              <a:gd name="T25" fmla="*/ 821 h 1345"/>
              <a:gd name="T26" fmla="*/ 504 w 529"/>
              <a:gd name="T27" fmla="*/ 893 h 1345"/>
              <a:gd name="T28" fmla="*/ 487 w 529"/>
              <a:gd name="T29" fmla="*/ 961 h 1345"/>
              <a:gd name="T30" fmla="*/ 463 w 529"/>
              <a:gd name="T31" fmla="*/ 1029 h 1345"/>
              <a:gd name="T32" fmla="*/ 438 w 529"/>
              <a:gd name="T33" fmla="*/ 1092 h 1345"/>
              <a:gd name="T34" fmla="*/ 407 w 529"/>
              <a:gd name="T35" fmla="*/ 1153 h 1345"/>
              <a:gd name="T36" fmla="*/ 372 w 529"/>
              <a:gd name="T37" fmla="*/ 1210 h 1345"/>
              <a:gd name="T38" fmla="*/ 334 w 529"/>
              <a:gd name="T39" fmla="*/ 1263 h 1345"/>
              <a:gd name="T40" fmla="*/ 293 w 529"/>
              <a:gd name="T41" fmla="*/ 1314 h 1345"/>
              <a:gd name="T42" fmla="*/ 248 w 529"/>
              <a:gd name="T43" fmla="*/ 1329 h 1345"/>
              <a:gd name="T44" fmla="*/ 206 w 529"/>
              <a:gd name="T45" fmla="*/ 1280 h 1345"/>
              <a:gd name="T46" fmla="*/ 167 w 529"/>
              <a:gd name="T47" fmla="*/ 1228 h 1345"/>
              <a:gd name="T48" fmla="*/ 131 w 529"/>
              <a:gd name="T49" fmla="*/ 1174 h 1345"/>
              <a:gd name="T50" fmla="*/ 100 w 529"/>
              <a:gd name="T51" fmla="*/ 1114 h 1345"/>
              <a:gd name="T52" fmla="*/ 71 w 529"/>
              <a:gd name="T53" fmla="*/ 1051 h 1345"/>
              <a:gd name="T54" fmla="*/ 47 w 529"/>
              <a:gd name="T55" fmla="*/ 984 h 1345"/>
              <a:gd name="T56" fmla="*/ 30 w 529"/>
              <a:gd name="T57" fmla="*/ 917 h 1345"/>
              <a:gd name="T58" fmla="*/ 14 w 529"/>
              <a:gd name="T59" fmla="*/ 845 h 1345"/>
              <a:gd name="T60" fmla="*/ 4 w 529"/>
              <a:gd name="T61" fmla="*/ 772 h 1345"/>
              <a:gd name="T62" fmla="*/ 0 w 529"/>
              <a:gd name="T63" fmla="*/ 695 h 1345"/>
              <a:gd name="T64" fmla="*/ 1 w 529"/>
              <a:gd name="T65" fmla="*/ 621 h 1345"/>
              <a:gd name="T66" fmla="*/ 7 w 529"/>
              <a:gd name="T67" fmla="*/ 547 h 1345"/>
              <a:gd name="T68" fmla="*/ 19 w 529"/>
              <a:gd name="T69" fmla="*/ 474 h 1345"/>
              <a:gd name="T70" fmla="*/ 36 w 529"/>
              <a:gd name="T71" fmla="*/ 403 h 1345"/>
              <a:gd name="T72" fmla="*/ 56 w 529"/>
              <a:gd name="T73" fmla="*/ 335 h 1345"/>
              <a:gd name="T74" fmla="*/ 81 w 529"/>
              <a:gd name="T75" fmla="*/ 269 h 1345"/>
              <a:gd name="T76" fmla="*/ 110 w 529"/>
              <a:gd name="T77" fmla="*/ 210 h 1345"/>
              <a:gd name="T78" fmla="*/ 143 w 529"/>
              <a:gd name="T79" fmla="*/ 150 h 1345"/>
              <a:gd name="T80" fmla="*/ 180 w 529"/>
              <a:gd name="T81" fmla="*/ 96 h 1345"/>
              <a:gd name="T82" fmla="*/ 221 w 529"/>
              <a:gd name="T83" fmla="*/ 44 h 1345"/>
              <a:gd name="T84" fmla="*/ 264 w 529"/>
              <a:gd name="T85" fmla="*/ 0 h 1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29" h="1345">
                <a:moveTo>
                  <a:pt x="264" y="0"/>
                </a:moveTo>
                <a:lnTo>
                  <a:pt x="279" y="14"/>
                </a:lnTo>
                <a:lnTo>
                  <a:pt x="294" y="29"/>
                </a:lnTo>
                <a:lnTo>
                  <a:pt x="309" y="44"/>
                </a:lnTo>
                <a:lnTo>
                  <a:pt x="322" y="61"/>
                </a:lnTo>
                <a:lnTo>
                  <a:pt x="336" y="77"/>
                </a:lnTo>
                <a:lnTo>
                  <a:pt x="348" y="96"/>
                </a:lnTo>
                <a:lnTo>
                  <a:pt x="362" y="113"/>
                </a:lnTo>
                <a:lnTo>
                  <a:pt x="373" y="132"/>
                </a:lnTo>
                <a:lnTo>
                  <a:pt x="385" y="150"/>
                </a:lnTo>
                <a:lnTo>
                  <a:pt x="396" y="169"/>
                </a:lnTo>
                <a:lnTo>
                  <a:pt x="408" y="190"/>
                </a:lnTo>
                <a:lnTo>
                  <a:pt x="418" y="208"/>
                </a:lnTo>
                <a:lnTo>
                  <a:pt x="429" y="229"/>
                </a:lnTo>
                <a:lnTo>
                  <a:pt x="438" y="249"/>
                </a:lnTo>
                <a:lnTo>
                  <a:pt x="448" y="269"/>
                </a:lnTo>
                <a:lnTo>
                  <a:pt x="457" y="292"/>
                </a:lnTo>
                <a:lnTo>
                  <a:pt x="465" y="312"/>
                </a:lnTo>
                <a:lnTo>
                  <a:pt x="472" y="335"/>
                </a:lnTo>
                <a:lnTo>
                  <a:pt x="480" y="357"/>
                </a:lnTo>
                <a:lnTo>
                  <a:pt x="487" y="379"/>
                </a:lnTo>
                <a:lnTo>
                  <a:pt x="493" y="401"/>
                </a:lnTo>
                <a:lnTo>
                  <a:pt x="499" y="426"/>
                </a:lnTo>
                <a:lnTo>
                  <a:pt x="504" y="448"/>
                </a:lnTo>
                <a:lnTo>
                  <a:pt x="510" y="472"/>
                </a:lnTo>
                <a:lnTo>
                  <a:pt x="514" y="496"/>
                </a:lnTo>
                <a:lnTo>
                  <a:pt x="517" y="521"/>
                </a:lnTo>
                <a:lnTo>
                  <a:pt x="520" y="545"/>
                </a:lnTo>
                <a:lnTo>
                  <a:pt x="523" y="571"/>
                </a:lnTo>
                <a:lnTo>
                  <a:pt x="525" y="595"/>
                </a:lnTo>
                <a:lnTo>
                  <a:pt x="526" y="619"/>
                </a:lnTo>
                <a:lnTo>
                  <a:pt x="528" y="645"/>
                </a:lnTo>
                <a:lnTo>
                  <a:pt x="528" y="672"/>
                </a:lnTo>
                <a:lnTo>
                  <a:pt x="528" y="695"/>
                </a:lnTo>
                <a:lnTo>
                  <a:pt x="526" y="722"/>
                </a:lnTo>
                <a:lnTo>
                  <a:pt x="525" y="746"/>
                </a:lnTo>
                <a:lnTo>
                  <a:pt x="523" y="770"/>
                </a:lnTo>
                <a:lnTo>
                  <a:pt x="520" y="796"/>
                </a:lnTo>
                <a:lnTo>
                  <a:pt x="517" y="821"/>
                </a:lnTo>
                <a:lnTo>
                  <a:pt x="514" y="845"/>
                </a:lnTo>
                <a:lnTo>
                  <a:pt x="510" y="869"/>
                </a:lnTo>
                <a:lnTo>
                  <a:pt x="504" y="893"/>
                </a:lnTo>
                <a:lnTo>
                  <a:pt x="499" y="916"/>
                </a:lnTo>
                <a:lnTo>
                  <a:pt x="493" y="940"/>
                </a:lnTo>
                <a:lnTo>
                  <a:pt x="487" y="961"/>
                </a:lnTo>
                <a:lnTo>
                  <a:pt x="480" y="984"/>
                </a:lnTo>
                <a:lnTo>
                  <a:pt x="472" y="1006"/>
                </a:lnTo>
                <a:lnTo>
                  <a:pt x="463" y="1029"/>
                </a:lnTo>
                <a:lnTo>
                  <a:pt x="456" y="1051"/>
                </a:lnTo>
                <a:lnTo>
                  <a:pt x="446" y="1072"/>
                </a:lnTo>
                <a:lnTo>
                  <a:pt x="438" y="1092"/>
                </a:lnTo>
                <a:lnTo>
                  <a:pt x="427" y="1113"/>
                </a:lnTo>
                <a:lnTo>
                  <a:pt x="417" y="1133"/>
                </a:lnTo>
                <a:lnTo>
                  <a:pt x="407" y="1153"/>
                </a:lnTo>
                <a:lnTo>
                  <a:pt x="396" y="1172"/>
                </a:lnTo>
                <a:lnTo>
                  <a:pt x="384" y="1191"/>
                </a:lnTo>
                <a:lnTo>
                  <a:pt x="372" y="1210"/>
                </a:lnTo>
                <a:lnTo>
                  <a:pt x="360" y="1228"/>
                </a:lnTo>
                <a:lnTo>
                  <a:pt x="347" y="1247"/>
                </a:lnTo>
                <a:lnTo>
                  <a:pt x="334" y="1263"/>
                </a:lnTo>
                <a:lnTo>
                  <a:pt x="321" y="1280"/>
                </a:lnTo>
                <a:lnTo>
                  <a:pt x="306" y="1297"/>
                </a:lnTo>
                <a:lnTo>
                  <a:pt x="293" y="1314"/>
                </a:lnTo>
                <a:lnTo>
                  <a:pt x="278" y="1329"/>
                </a:lnTo>
                <a:lnTo>
                  <a:pt x="263" y="1344"/>
                </a:lnTo>
                <a:lnTo>
                  <a:pt x="248" y="1329"/>
                </a:lnTo>
                <a:lnTo>
                  <a:pt x="233" y="1314"/>
                </a:lnTo>
                <a:lnTo>
                  <a:pt x="219" y="1297"/>
                </a:lnTo>
                <a:lnTo>
                  <a:pt x="206" y="1280"/>
                </a:lnTo>
                <a:lnTo>
                  <a:pt x="193" y="1263"/>
                </a:lnTo>
                <a:lnTo>
                  <a:pt x="179" y="1247"/>
                </a:lnTo>
                <a:lnTo>
                  <a:pt x="167" y="1228"/>
                </a:lnTo>
                <a:lnTo>
                  <a:pt x="155" y="1210"/>
                </a:lnTo>
                <a:lnTo>
                  <a:pt x="143" y="1191"/>
                </a:lnTo>
                <a:lnTo>
                  <a:pt x="131" y="1174"/>
                </a:lnTo>
                <a:lnTo>
                  <a:pt x="119" y="1153"/>
                </a:lnTo>
                <a:lnTo>
                  <a:pt x="110" y="1133"/>
                </a:lnTo>
                <a:lnTo>
                  <a:pt x="100" y="1114"/>
                </a:lnTo>
                <a:lnTo>
                  <a:pt x="89" y="1092"/>
                </a:lnTo>
                <a:lnTo>
                  <a:pt x="81" y="1072"/>
                </a:lnTo>
                <a:lnTo>
                  <a:pt x="71" y="1051"/>
                </a:lnTo>
                <a:lnTo>
                  <a:pt x="64" y="1029"/>
                </a:lnTo>
                <a:lnTo>
                  <a:pt x="55" y="1008"/>
                </a:lnTo>
                <a:lnTo>
                  <a:pt x="47" y="984"/>
                </a:lnTo>
                <a:lnTo>
                  <a:pt x="42" y="961"/>
                </a:lnTo>
                <a:lnTo>
                  <a:pt x="34" y="940"/>
                </a:lnTo>
                <a:lnTo>
                  <a:pt x="30" y="917"/>
                </a:lnTo>
                <a:lnTo>
                  <a:pt x="23" y="893"/>
                </a:lnTo>
                <a:lnTo>
                  <a:pt x="19" y="869"/>
                </a:lnTo>
                <a:lnTo>
                  <a:pt x="14" y="845"/>
                </a:lnTo>
                <a:lnTo>
                  <a:pt x="10" y="821"/>
                </a:lnTo>
                <a:lnTo>
                  <a:pt x="7" y="796"/>
                </a:lnTo>
                <a:lnTo>
                  <a:pt x="4" y="772"/>
                </a:lnTo>
                <a:lnTo>
                  <a:pt x="2" y="748"/>
                </a:lnTo>
                <a:lnTo>
                  <a:pt x="1" y="722"/>
                </a:lnTo>
                <a:lnTo>
                  <a:pt x="0" y="695"/>
                </a:lnTo>
                <a:lnTo>
                  <a:pt x="0" y="672"/>
                </a:lnTo>
                <a:lnTo>
                  <a:pt x="0" y="648"/>
                </a:lnTo>
                <a:lnTo>
                  <a:pt x="1" y="621"/>
                </a:lnTo>
                <a:lnTo>
                  <a:pt x="2" y="595"/>
                </a:lnTo>
                <a:lnTo>
                  <a:pt x="4" y="571"/>
                </a:lnTo>
                <a:lnTo>
                  <a:pt x="7" y="547"/>
                </a:lnTo>
                <a:lnTo>
                  <a:pt x="10" y="522"/>
                </a:lnTo>
                <a:lnTo>
                  <a:pt x="14" y="498"/>
                </a:lnTo>
                <a:lnTo>
                  <a:pt x="19" y="474"/>
                </a:lnTo>
                <a:lnTo>
                  <a:pt x="23" y="450"/>
                </a:lnTo>
                <a:lnTo>
                  <a:pt x="30" y="426"/>
                </a:lnTo>
                <a:lnTo>
                  <a:pt x="36" y="403"/>
                </a:lnTo>
                <a:lnTo>
                  <a:pt x="42" y="382"/>
                </a:lnTo>
                <a:lnTo>
                  <a:pt x="49" y="359"/>
                </a:lnTo>
                <a:lnTo>
                  <a:pt x="56" y="335"/>
                </a:lnTo>
                <a:lnTo>
                  <a:pt x="64" y="314"/>
                </a:lnTo>
                <a:lnTo>
                  <a:pt x="71" y="292"/>
                </a:lnTo>
                <a:lnTo>
                  <a:pt x="81" y="269"/>
                </a:lnTo>
                <a:lnTo>
                  <a:pt x="91" y="249"/>
                </a:lnTo>
                <a:lnTo>
                  <a:pt x="100" y="229"/>
                </a:lnTo>
                <a:lnTo>
                  <a:pt x="110" y="210"/>
                </a:lnTo>
                <a:lnTo>
                  <a:pt x="120" y="190"/>
                </a:lnTo>
                <a:lnTo>
                  <a:pt x="131" y="169"/>
                </a:lnTo>
                <a:lnTo>
                  <a:pt x="143" y="150"/>
                </a:lnTo>
                <a:lnTo>
                  <a:pt x="155" y="132"/>
                </a:lnTo>
                <a:lnTo>
                  <a:pt x="168" y="113"/>
                </a:lnTo>
                <a:lnTo>
                  <a:pt x="180" y="96"/>
                </a:lnTo>
                <a:lnTo>
                  <a:pt x="194" y="77"/>
                </a:lnTo>
                <a:lnTo>
                  <a:pt x="207" y="61"/>
                </a:lnTo>
                <a:lnTo>
                  <a:pt x="221" y="44"/>
                </a:lnTo>
                <a:lnTo>
                  <a:pt x="235" y="29"/>
                </a:lnTo>
                <a:lnTo>
                  <a:pt x="251" y="14"/>
                </a:lnTo>
                <a:lnTo>
                  <a:pt x="264" y="0"/>
                </a:lnTo>
              </a:path>
            </a:pathLst>
          </a:custGeom>
          <a:solidFill>
            <a:srgbClr val="FFFF66"/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752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INTERSECT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618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hangingPunct="0">
              <a:lnSpc>
                <a:spcPct val="95000"/>
              </a:lnSpc>
              <a:spcBef>
                <a:spcPct val="35000"/>
              </a:spcBef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The </a:t>
            </a:r>
            <a:r>
              <a:rPr lang="en-US" altLang="en-US" sz="1800" dirty="0">
                <a:latin typeface="Courier New" panose="02070309020205020404" pitchFamily="49" charset="0"/>
              </a:rPr>
              <a:t>INTERSECT</a:t>
            </a:r>
            <a:r>
              <a:rPr lang="en-US" altLang="en-US" sz="1800" dirty="0">
                <a:latin typeface="Arial" panose="020B0604020202020204" pitchFamily="34" charset="0"/>
              </a:rPr>
              <a:t> operator returns rows that are common to both queries.</a:t>
            </a:r>
          </a:p>
        </p:txBody>
      </p:sp>
      <p:sp>
        <p:nvSpPr>
          <p:cNvPr id="2" name="Oval 59">
            <a:extLst>
              <a:ext uri="{FF2B5EF4-FFF2-40B4-BE49-F238E27FC236}">
                <a16:creationId xmlns:a16="http://schemas.microsoft.com/office/drawing/2014/main" id="{01112DEF-DC0E-D18D-3234-10A13EA1D9F0}"/>
              </a:ext>
            </a:extLst>
          </p:cNvPr>
          <p:cNvSpPr>
            <a:spLocks noChangeArrowheads="1"/>
          </p:cNvSpPr>
          <p:nvPr/>
        </p:nvSpPr>
        <p:spPr bwMode="gray">
          <a:xfrm>
            <a:off x="3627988" y="2004928"/>
            <a:ext cx="2589880" cy="2327499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3" name="Rectangle 60">
            <a:extLst>
              <a:ext uri="{FF2B5EF4-FFF2-40B4-BE49-F238E27FC236}">
                <a16:creationId xmlns:a16="http://schemas.microsoft.com/office/drawing/2014/main" id="{6A739524-66AB-DFF3-B434-0EAE165B3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9788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4" name="Oval 61">
            <a:extLst>
              <a:ext uri="{FF2B5EF4-FFF2-40B4-BE49-F238E27FC236}">
                <a16:creationId xmlns:a16="http://schemas.microsoft.com/office/drawing/2014/main" id="{6AFB07D4-1E43-8E6C-D8B9-BD9EAED31638}"/>
              </a:ext>
            </a:extLst>
          </p:cNvPr>
          <p:cNvSpPr>
            <a:spLocks noChangeArrowheads="1"/>
          </p:cNvSpPr>
          <p:nvPr/>
        </p:nvSpPr>
        <p:spPr bwMode="gray">
          <a:xfrm>
            <a:off x="5703888" y="2021304"/>
            <a:ext cx="2589880" cy="2327499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5" name="Rectangle 62">
            <a:extLst>
              <a:ext uri="{FF2B5EF4-FFF2-40B4-BE49-F238E27FC236}">
                <a16:creationId xmlns:a16="http://schemas.microsoft.com/office/drawing/2014/main" id="{AD4479B5-B919-BBB6-337C-797100B5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4363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6" name="Freeform 64">
            <a:extLst>
              <a:ext uri="{FF2B5EF4-FFF2-40B4-BE49-F238E27FC236}">
                <a16:creationId xmlns:a16="http://schemas.microsoft.com/office/drawing/2014/main" id="{7AC399C7-C3DD-F0B3-936E-BFD932F88C90}"/>
              </a:ext>
            </a:extLst>
          </p:cNvPr>
          <p:cNvSpPr>
            <a:spLocks/>
          </p:cNvSpPr>
          <p:nvPr/>
        </p:nvSpPr>
        <p:spPr bwMode="blackGray">
          <a:xfrm>
            <a:off x="5686426" y="2485987"/>
            <a:ext cx="531442" cy="1365383"/>
          </a:xfrm>
          <a:custGeom>
            <a:avLst/>
            <a:gdLst>
              <a:gd name="T0" fmla="*/ 294 w 529"/>
              <a:gd name="T1" fmla="*/ 29 h 1345"/>
              <a:gd name="T2" fmla="*/ 336 w 529"/>
              <a:gd name="T3" fmla="*/ 77 h 1345"/>
              <a:gd name="T4" fmla="*/ 373 w 529"/>
              <a:gd name="T5" fmla="*/ 132 h 1345"/>
              <a:gd name="T6" fmla="*/ 408 w 529"/>
              <a:gd name="T7" fmla="*/ 190 h 1345"/>
              <a:gd name="T8" fmla="*/ 438 w 529"/>
              <a:gd name="T9" fmla="*/ 249 h 1345"/>
              <a:gd name="T10" fmla="*/ 465 w 529"/>
              <a:gd name="T11" fmla="*/ 312 h 1345"/>
              <a:gd name="T12" fmla="*/ 487 w 529"/>
              <a:gd name="T13" fmla="*/ 379 h 1345"/>
              <a:gd name="T14" fmla="*/ 504 w 529"/>
              <a:gd name="T15" fmla="*/ 448 h 1345"/>
              <a:gd name="T16" fmla="*/ 517 w 529"/>
              <a:gd name="T17" fmla="*/ 521 h 1345"/>
              <a:gd name="T18" fmla="*/ 525 w 529"/>
              <a:gd name="T19" fmla="*/ 595 h 1345"/>
              <a:gd name="T20" fmla="*/ 528 w 529"/>
              <a:gd name="T21" fmla="*/ 672 h 1345"/>
              <a:gd name="T22" fmla="*/ 525 w 529"/>
              <a:gd name="T23" fmla="*/ 746 h 1345"/>
              <a:gd name="T24" fmla="*/ 517 w 529"/>
              <a:gd name="T25" fmla="*/ 821 h 1345"/>
              <a:gd name="T26" fmla="*/ 504 w 529"/>
              <a:gd name="T27" fmla="*/ 893 h 1345"/>
              <a:gd name="T28" fmla="*/ 487 w 529"/>
              <a:gd name="T29" fmla="*/ 961 h 1345"/>
              <a:gd name="T30" fmla="*/ 463 w 529"/>
              <a:gd name="T31" fmla="*/ 1029 h 1345"/>
              <a:gd name="T32" fmla="*/ 438 w 529"/>
              <a:gd name="T33" fmla="*/ 1092 h 1345"/>
              <a:gd name="T34" fmla="*/ 407 w 529"/>
              <a:gd name="T35" fmla="*/ 1153 h 1345"/>
              <a:gd name="T36" fmla="*/ 372 w 529"/>
              <a:gd name="T37" fmla="*/ 1210 h 1345"/>
              <a:gd name="T38" fmla="*/ 334 w 529"/>
              <a:gd name="T39" fmla="*/ 1263 h 1345"/>
              <a:gd name="T40" fmla="*/ 293 w 529"/>
              <a:gd name="T41" fmla="*/ 1314 h 1345"/>
              <a:gd name="T42" fmla="*/ 248 w 529"/>
              <a:gd name="T43" fmla="*/ 1329 h 1345"/>
              <a:gd name="T44" fmla="*/ 206 w 529"/>
              <a:gd name="T45" fmla="*/ 1280 h 1345"/>
              <a:gd name="T46" fmla="*/ 167 w 529"/>
              <a:gd name="T47" fmla="*/ 1228 h 1345"/>
              <a:gd name="T48" fmla="*/ 131 w 529"/>
              <a:gd name="T49" fmla="*/ 1174 h 1345"/>
              <a:gd name="T50" fmla="*/ 100 w 529"/>
              <a:gd name="T51" fmla="*/ 1114 h 1345"/>
              <a:gd name="T52" fmla="*/ 71 w 529"/>
              <a:gd name="T53" fmla="*/ 1051 h 1345"/>
              <a:gd name="T54" fmla="*/ 47 w 529"/>
              <a:gd name="T55" fmla="*/ 984 h 1345"/>
              <a:gd name="T56" fmla="*/ 30 w 529"/>
              <a:gd name="T57" fmla="*/ 917 h 1345"/>
              <a:gd name="T58" fmla="*/ 14 w 529"/>
              <a:gd name="T59" fmla="*/ 845 h 1345"/>
              <a:gd name="T60" fmla="*/ 4 w 529"/>
              <a:gd name="T61" fmla="*/ 772 h 1345"/>
              <a:gd name="T62" fmla="*/ 0 w 529"/>
              <a:gd name="T63" fmla="*/ 695 h 1345"/>
              <a:gd name="T64" fmla="*/ 1 w 529"/>
              <a:gd name="T65" fmla="*/ 621 h 1345"/>
              <a:gd name="T66" fmla="*/ 7 w 529"/>
              <a:gd name="T67" fmla="*/ 547 h 1345"/>
              <a:gd name="T68" fmla="*/ 19 w 529"/>
              <a:gd name="T69" fmla="*/ 474 h 1345"/>
              <a:gd name="T70" fmla="*/ 36 w 529"/>
              <a:gd name="T71" fmla="*/ 403 h 1345"/>
              <a:gd name="T72" fmla="*/ 56 w 529"/>
              <a:gd name="T73" fmla="*/ 335 h 1345"/>
              <a:gd name="T74" fmla="*/ 81 w 529"/>
              <a:gd name="T75" fmla="*/ 269 h 1345"/>
              <a:gd name="T76" fmla="*/ 110 w 529"/>
              <a:gd name="T77" fmla="*/ 210 h 1345"/>
              <a:gd name="T78" fmla="*/ 143 w 529"/>
              <a:gd name="T79" fmla="*/ 150 h 1345"/>
              <a:gd name="T80" fmla="*/ 180 w 529"/>
              <a:gd name="T81" fmla="*/ 96 h 1345"/>
              <a:gd name="T82" fmla="*/ 221 w 529"/>
              <a:gd name="T83" fmla="*/ 44 h 1345"/>
              <a:gd name="T84" fmla="*/ 264 w 529"/>
              <a:gd name="T85" fmla="*/ 0 h 1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29" h="1345">
                <a:moveTo>
                  <a:pt x="264" y="0"/>
                </a:moveTo>
                <a:lnTo>
                  <a:pt x="279" y="14"/>
                </a:lnTo>
                <a:lnTo>
                  <a:pt x="294" y="29"/>
                </a:lnTo>
                <a:lnTo>
                  <a:pt x="309" y="44"/>
                </a:lnTo>
                <a:lnTo>
                  <a:pt x="322" y="61"/>
                </a:lnTo>
                <a:lnTo>
                  <a:pt x="336" y="77"/>
                </a:lnTo>
                <a:lnTo>
                  <a:pt x="348" y="96"/>
                </a:lnTo>
                <a:lnTo>
                  <a:pt x="362" y="113"/>
                </a:lnTo>
                <a:lnTo>
                  <a:pt x="373" y="132"/>
                </a:lnTo>
                <a:lnTo>
                  <a:pt x="385" y="150"/>
                </a:lnTo>
                <a:lnTo>
                  <a:pt x="396" y="169"/>
                </a:lnTo>
                <a:lnTo>
                  <a:pt x="408" y="190"/>
                </a:lnTo>
                <a:lnTo>
                  <a:pt x="418" y="208"/>
                </a:lnTo>
                <a:lnTo>
                  <a:pt x="429" y="229"/>
                </a:lnTo>
                <a:lnTo>
                  <a:pt x="438" y="249"/>
                </a:lnTo>
                <a:lnTo>
                  <a:pt x="448" y="269"/>
                </a:lnTo>
                <a:lnTo>
                  <a:pt x="457" y="292"/>
                </a:lnTo>
                <a:lnTo>
                  <a:pt x="465" y="312"/>
                </a:lnTo>
                <a:lnTo>
                  <a:pt x="472" y="335"/>
                </a:lnTo>
                <a:lnTo>
                  <a:pt x="480" y="357"/>
                </a:lnTo>
                <a:lnTo>
                  <a:pt x="487" y="379"/>
                </a:lnTo>
                <a:lnTo>
                  <a:pt x="493" y="401"/>
                </a:lnTo>
                <a:lnTo>
                  <a:pt x="499" y="426"/>
                </a:lnTo>
                <a:lnTo>
                  <a:pt x="504" y="448"/>
                </a:lnTo>
                <a:lnTo>
                  <a:pt x="510" y="472"/>
                </a:lnTo>
                <a:lnTo>
                  <a:pt x="514" y="496"/>
                </a:lnTo>
                <a:lnTo>
                  <a:pt x="517" y="521"/>
                </a:lnTo>
                <a:lnTo>
                  <a:pt x="520" y="545"/>
                </a:lnTo>
                <a:lnTo>
                  <a:pt x="523" y="571"/>
                </a:lnTo>
                <a:lnTo>
                  <a:pt x="525" y="595"/>
                </a:lnTo>
                <a:lnTo>
                  <a:pt x="526" y="619"/>
                </a:lnTo>
                <a:lnTo>
                  <a:pt x="528" y="645"/>
                </a:lnTo>
                <a:lnTo>
                  <a:pt x="528" y="672"/>
                </a:lnTo>
                <a:lnTo>
                  <a:pt x="528" y="695"/>
                </a:lnTo>
                <a:lnTo>
                  <a:pt x="526" y="722"/>
                </a:lnTo>
                <a:lnTo>
                  <a:pt x="525" y="746"/>
                </a:lnTo>
                <a:lnTo>
                  <a:pt x="523" y="770"/>
                </a:lnTo>
                <a:lnTo>
                  <a:pt x="520" y="796"/>
                </a:lnTo>
                <a:lnTo>
                  <a:pt x="517" y="821"/>
                </a:lnTo>
                <a:lnTo>
                  <a:pt x="514" y="845"/>
                </a:lnTo>
                <a:lnTo>
                  <a:pt x="510" y="869"/>
                </a:lnTo>
                <a:lnTo>
                  <a:pt x="504" y="893"/>
                </a:lnTo>
                <a:lnTo>
                  <a:pt x="499" y="916"/>
                </a:lnTo>
                <a:lnTo>
                  <a:pt x="493" y="940"/>
                </a:lnTo>
                <a:lnTo>
                  <a:pt x="487" y="961"/>
                </a:lnTo>
                <a:lnTo>
                  <a:pt x="480" y="984"/>
                </a:lnTo>
                <a:lnTo>
                  <a:pt x="472" y="1006"/>
                </a:lnTo>
                <a:lnTo>
                  <a:pt x="463" y="1029"/>
                </a:lnTo>
                <a:lnTo>
                  <a:pt x="456" y="1051"/>
                </a:lnTo>
                <a:lnTo>
                  <a:pt x="446" y="1072"/>
                </a:lnTo>
                <a:lnTo>
                  <a:pt x="438" y="1092"/>
                </a:lnTo>
                <a:lnTo>
                  <a:pt x="427" y="1113"/>
                </a:lnTo>
                <a:lnTo>
                  <a:pt x="417" y="1133"/>
                </a:lnTo>
                <a:lnTo>
                  <a:pt x="407" y="1153"/>
                </a:lnTo>
                <a:lnTo>
                  <a:pt x="396" y="1172"/>
                </a:lnTo>
                <a:lnTo>
                  <a:pt x="384" y="1191"/>
                </a:lnTo>
                <a:lnTo>
                  <a:pt x="372" y="1210"/>
                </a:lnTo>
                <a:lnTo>
                  <a:pt x="360" y="1228"/>
                </a:lnTo>
                <a:lnTo>
                  <a:pt x="347" y="1247"/>
                </a:lnTo>
                <a:lnTo>
                  <a:pt x="334" y="1263"/>
                </a:lnTo>
                <a:lnTo>
                  <a:pt x="321" y="1280"/>
                </a:lnTo>
                <a:lnTo>
                  <a:pt x="306" y="1297"/>
                </a:lnTo>
                <a:lnTo>
                  <a:pt x="293" y="1314"/>
                </a:lnTo>
                <a:lnTo>
                  <a:pt x="278" y="1329"/>
                </a:lnTo>
                <a:lnTo>
                  <a:pt x="263" y="1344"/>
                </a:lnTo>
                <a:lnTo>
                  <a:pt x="248" y="1329"/>
                </a:lnTo>
                <a:lnTo>
                  <a:pt x="233" y="1314"/>
                </a:lnTo>
                <a:lnTo>
                  <a:pt x="219" y="1297"/>
                </a:lnTo>
                <a:lnTo>
                  <a:pt x="206" y="1280"/>
                </a:lnTo>
                <a:lnTo>
                  <a:pt x="193" y="1263"/>
                </a:lnTo>
                <a:lnTo>
                  <a:pt x="179" y="1247"/>
                </a:lnTo>
                <a:lnTo>
                  <a:pt x="167" y="1228"/>
                </a:lnTo>
                <a:lnTo>
                  <a:pt x="155" y="1210"/>
                </a:lnTo>
                <a:lnTo>
                  <a:pt x="143" y="1191"/>
                </a:lnTo>
                <a:lnTo>
                  <a:pt x="131" y="1174"/>
                </a:lnTo>
                <a:lnTo>
                  <a:pt x="119" y="1153"/>
                </a:lnTo>
                <a:lnTo>
                  <a:pt x="110" y="1133"/>
                </a:lnTo>
                <a:lnTo>
                  <a:pt x="100" y="1114"/>
                </a:lnTo>
                <a:lnTo>
                  <a:pt x="89" y="1092"/>
                </a:lnTo>
                <a:lnTo>
                  <a:pt x="81" y="1072"/>
                </a:lnTo>
                <a:lnTo>
                  <a:pt x="71" y="1051"/>
                </a:lnTo>
                <a:lnTo>
                  <a:pt x="64" y="1029"/>
                </a:lnTo>
                <a:lnTo>
                  <a:pt x="55" y="1008"/>
                </a:lnTo>
                <a:lnTo>
                  <a:pt x="47" y="984"/>
                </a:lnTo>
                <a:lnTo>
                  <a:pt x="42" y="961"/>
                </a:lnTo>
                <a:lnTo>
                  <a:pt x="34" y="940"/>
                </a:lnTo>
                <a:lnTo>
                  <a:pt x="30" y="917"/>
                </a:lnTo>
                <a:lnTo>
                  <a:pt x="23" y="893"/>
                </a:lnTo>
                <a:lnTo>
                  <a:pt x="19" y="869"/>
                </a:lnTo>
                <a:lnTo>
                  <a:pt x="14" y="845"/>
                </a:lnTo>
                <a:lnTo>
                  <a:pt x="10" y="821"/>
                </a:lnTo>
                <a:lnTo>
                  <a:pt x="7" y="796"/>
                </a:lnTo>
                <a:lnTo>
                  <a:pt x="4" y="772"/>
                </a:lnTo>
                <a:lnTo>
                  <a:pt x="2" y="748"/>
                </a:lnTo>
                <a:lnTo>
                  <a:pt x="1" y="722"/>
                </a:lnTo>
                <a:lnTo>
                  <a:pt x="0" y="695"/>
                </a:lnTo>
                <a:lnTo>
                  <a:pt x="0" y="672"/>
                </a:lnTo>
                <a:lnTo>
                  <a:pt x="0" y="648"/>
                </a:lnTo>
                <a:lnTo>
                  <a:pt x="1" y="621"/>
                </a:lnTo>
                <a:lnTo>
                  <a:pt x="2" y="595"/>
                </a:lnTo>
                <a:lnTo>
                  <a:pt x="4" y="571"/>
                </a:lnTo>
                <a:lnTo>
                  <a:pt x="7" y="547"/>
                </a:lnTo>
                <a:lnTo>
                  <a:pt x="10" y="522"/>
                </a:lnTo>
                <a:lnTo>
                  <a:pt x="14" y="498"/>
                </a:lnTo>
                <a:lnTo>
                  <a:pt x="19" y="474"/>
                </a:lnTo>
                <a:lnTo>
                  <a:pt x="23" y="450"/>
                </a:lnTo>
                <a:lnTo>
                  <a:pt x="30" y="426"/>
                </a:lnTo>
                <a:lnTo>
                  <a:pt x="36" y="403"/>
                </a:lnTo>
                <a:lnTo>
                  <a:pt x="42" y="382"/>
                </a:lnTo>
                <a:lnTo>
                  <a:pt x="49" y="359"/>
                </a:lnTo>
                <a:lnTo>
                  <a:pt x="56" y="335"/>
                </a:lnTo>
                <a:lnTo>
                  <a:pt x="64" y="314"/>
                </a:lnTo>
                <a:lnTo>
                  <a:pt x="71" y="292"/>
                </a:lnTo>
                <a:lnTo>
                  <a:pt x="81" y="269"/>
                </a:lnTo>
                <a:lnTo>
                  <a:pt x="91" y="249"/>
                </a:lnTo>
                <a:lnTo>
                  <a:pt x="100" y="229"/>
                </a:lnTo>
                <a:lnTo>
                  <a:pt x="110" y="210"/>
                </a:lnTo>
                <a:lnTo>
                  <a:pt x="120" y="190"/>
                </a:lnTo>
                <a:lnTo>
                  <a:pt x="131" y="169"/>
                </a:lnTo>
                <a:lnTo>
                  <a:pt x="143" y="150"/>
                </a:lnTo>
                <a:lnTo>
                  <a:pt x="155" y="132"/>
                </a:lnTo>
                <a:lnTo>
                  <a:pt x="168" y="113"/>
                </a:lnTo>
                <a:lnTo>
                  <a:pt x="180" y="96"/>
                </a:lnTo>
                <a:lnTo>
                  <a:pt x="194" y="77"/>
                </a:lnTo>
                <a:lnTo>
                  <a:pt x="207" y="61"/>
                </a:lnTo>
                <a:lnTo>
                  <a:pt x="221" y="44"/>
                </a:lnTo>
                <a:lnTo>
                  <a:pt x="235" y="29"/>
                </a:lnTo>
                <a:lnTo>
                  <a:pt x="251" y="14"/>
                </a:lnTo>
                <a:lnTo>
                  <a:pt x="264" y="0"/>
                </a:lnTo>
              </a:path>
            </a:pathLst>
          </a:custGeom>
          <a:solidFill>
            <a:srgbClr val="FFFF66"/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60">
            <a:extLst>
              <a:ext uri="{FF2B5EF4-FFF2-40B4-BE49-F238E27FC236}">
                <a16:creationId xmlns:a16="http://schemas.microsoft.com/office/drawing/2014/main" id="{3B95D131-8EF4-672A-65D4-225CFE4BC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0942" y="1557045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0" name="Rectangle 62">
            <a:extLst>
              <a:ext uri="{FF2B5EF4-FFF2-40B4-BE49-F238E27FC236}">
                <a16:creationId xmlns:a16="http://schemas.microsoft.com/office/drawing/2014/main" id="{3E1E5777-F06E-4FB1-0605-F4F271C3C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1313" y="1591555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891666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MINUS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935776" y="1059292"/>
            <a:ext cx="68124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Minus returns only a data set on A, if a value appeared on both data set it will not show</a:t>
            </a:r>
            <a:endParaRPr lang="en-US" dirty="0"/>
          </a:p>
        </p:txBody>
      </p:sp>
      <p:sp>
        <p:nvSpPr>
          <p:cNvPr id="5" name="Rectangle 62">
            <a:extLst>
              <a:ext uri="{FF2B5EF4-FFF2-40B4-BE49-F238E27FC236}">
                <a16:creationId xmlns:a16="http://schemas.microsoft.com/office/drawing/2014/main" id="{AD4479B5-B919-BBB6-337C-797100B5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4363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7" name="Oval 35">
            <a:extLst>
              <a:ext uri="{FF2B5EF4-FFF2-40B4-BE49-F238E27FC236}">
                <a16:creationId xmlns:a16="http://schemas.microsoft.com/office/drawing/2014/main" id="{9B253203-4E08-364F-5FB7-C017C5DFFE46}"/>
              </a:ext>
            </a:extLst>
          </p:cNvPr>
          <p:cNvSpPr>
            <a:spLocks noChangeArrowheads="1"/>
          </p:cNvSpPr>
          <p:nvPr/>
        </p:nvSpPr>
        <p:spPr bwMode="blackGray">
          <a:xfrm>
            <a:off x="3873439" y="2313170"/>
            <a:ext cx="2319003" cy="2033755"/>
          </a:xfrm>
          <a:prstGeom prst="ellipse">
            <a:avLst/>
          </a:prstGeom>
          <a:solidFill>
            <a:srgbClr val="FFFF66"/>
          </a:solidFill>
          <a:ln w="28575" cap="rnd">
            <a:solidFill>
              <a:srgbClr val="081D58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9" name="Rectangle 36">
            <a:extLst>
              <a:ext uri="{FF2B5EF4-FFF2-40B4-BE49-F238E27FC236}">
                <a16:creationId xmlns:a16="http://schemas.microsoft.com/office/drawing/2014/main" id="{2846A8F6-3CCA-99D0-B3A9-88CB2209DB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1850" y="1746338"/>
            <a:ext cx="28218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1" name="Oval 37">
            <a:extLst>
              <a:ext uri="{FF2B5EF4-FFF2-40B4-BE49-F238E27FC236}">
                <a16:creationId xmlns:a16="http://schemas.microsoft.com/office/drawing/2014/main" id="{82EE503E-D31D-F064-ED35-57C93F12E702}"/>
              </a:ext>
            </a:extLst>
          </p:cNvPr>
          <p:cNvSpPr>
            <a:spLocks noChangeArrowheads="1"/>
          </p:cNvSpPr>
          <p:nvPr/>
        </p:nvSpPr>
        <p:spPr bwMode="gray">
          <a:xfrm>
            <a:off x="5804861" y="2289427"/>
            <a:ext cx="2319003" cy="203375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13" name="Rectangle 38">
            <a:extLst>
              <a:ext uri="{FF2B5EF4-FFF2-40B4-BE49-F238E27FC236}">
                <a16:creationId xmlns:a16="http://schemas.microsoft.com/office/drawing/2014/main" id="{BA218010-7DF1-C829-6AC7-1888E84DE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336" y="1763964"/>
            <a:ext cx="28218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98535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4A735469-63AB-F636-8B7D-BFC67568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Views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80C82D-428F-AC43-74F4-E82966D57BF2}"/>
              </a:ext>
            </a:extLst>
          </p:cNvPr>
          <p:cNvSpPr txBox="1"/>
          <p:nvPr/>
        </p:nvSpPr>
        <p:spPr>
          <a:xfrm>
            <a:off x="4892842" y="1826477"/>
            <a:ext cx="3689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VIEW </a:t>
            </a:r>
            <a:r>
              <a:rPr lang="en-US" dirty="0" err="1"/>
              <a:t>toView</a:t>
            </a:r>
            <a:r>
              <a:rPr lang="en-US" dirty="0"/>
              <a:t> AS</a:t>
            </a:r>
          </a:p>
          <a:p>
            <a:r>
              <a:rPr lang="en-US" dirty="0"/>
              <a:t>SELECT * from </a:t>
            </a:r>
            <a:r>
              <a:rPr lang="en-US" dirty="0" err="1"/>
              <a:t>MyCustomers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4945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4A735469-63AB-F636-8B7D-BFC67568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80C82D-428F-AC43-74F4-E82966D57BF2}"/>
              </a:ext>
            </a:extLst>
          </p:cNvPr>
          <p:cNvSpPr txBox="1"/>
          <p:nvPr/>
        </p:nvSpPr>
        <p:spPr>
          <a:xfrm>
            <a:off x="3144253" y="1826477"/>
            <a:ext cx="72966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salary</a:t>
            </a: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FROM   employees</a:t>
            </a: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ORDER BY </a:t>
            </a: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</a:rPr>
              <a:t>salary  ASC/DESC;</a:t>
            </a: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CE1024-F699-18CA-297F-4CD4CDACAB1F}"/>
              </a:ext>
            </a:extLst>
          </p:cNvPr>
          <p:cNvSpPr txBox="1"/>
          <p:nvPr/>
        </p:nvSpPr>
        <p:spPr>
          <a:xfrm>
            <a:off x="862124" y="5459182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by ASC/DESC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ALIAS can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multiple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7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058D-41B9-00A0-32E7-5BEFA7E4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7" y="1187704"/>
            <a:ext cx="5568019" cy="454829"/>
          </a:xfrm>
        </p:spPr>
        <p:txBody>
          <a:bodyPr/>
          <a:lstStyle/>
          <a:p>
            <a:r>
              <a:rPr lang="en-US" dirty="0"/>
              <a:t>DATA MANIPULATION LANGUAGE(DML)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2DD80B-2367-4032-3251-D4BDBB2C9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802" y="2623591"/>
            <a:ext cx="3712464" cy="2470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F4F512-15CB-9D68-2767-5252C2F9E55B}"/>
              </a:ext>
            </a:extLst>
          </p:cNvPr>
          <p:cNvSpPr txBox="1"/>
          <p:nvPr/>
        </p:nvSpPr>
        <p:spPr>
          <a:xfrm>
            <a:off x="5777049" y="2623590"/>
            <a:ext cx="596646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manipulation involves inserting data into database </a:t>
            </a:r>
          </a:p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tables, retrieving existing data, deleting data from existing</a:t>
            </a:r>
          </a:p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tables and modifying existing data.</a:t>
            </a:r>
          </a:p>
        </p:txBody>
      </p:sp>
    </p:spTree>
    <p:extLst>
      <p:ext uri="{BB962C8B-B14F-4D97-AF65-F5344CB8AC3E}">
        <p14:creationId xmlns:p14="http://schemas.microsoft.com/office/powerpoint/2010/main" val="21034559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14A8CA0-72BC-F833-6DB7-3CAE6CA6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42" y="475488"/>
            <a:ext cx="5387602" cy="768096"/>
          </a:xfrm>
        </p:spPr>
        <p:txBody>
          <a:bodyPr/>
          <a:lstStyle/>
          <a:p>
            <a:r>
              <a:rPr lang="en-US" dirty="0"/>
              <a:t>DISTINCT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BA47F-754C-C0E5-8161-C622DB1FFDAE}"/>
              </a:ext>
            </a:extLst>
          </p:cNvPr>
          <p:cNvSpPr txBox="1"/>
          <p:nvPr/>
        </p:nvSpPr>
        <p:spPr>
          <a:xfrm>
            <a:off x="4251158" y="3105834"/>
            <a:ext cx="3689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DISTINCT </a:t>
            </a:r>
            <a:r>
              <a:rPr lang="en-US" dirty="0" err="1"/>
              <a:t>department_id</a:t>
            </a:r>
            <a:r>
              <a:rPr lang="en-US" dirty="0"/>
              <a:t> </a:t>
            </a:r>
          </a:p>
          <a:p>
            <a:r>
              <a:rPr lang="en-US" dirty="0"/>
              <a:t>FROM employes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60702D-C399-67DC-BDD7-31F95F48FBA9}"/>
              </a:ext>
            </a:extLst>
          </p:cNvPr>
          <p:cNvSpPr txBox="1"/>
          <p:nvPr/>
        </p:nvSpPr>
        <p:spPr>
          <a:xfrm>
            <a:off x="3517232" y="1165698"/>
            <a:ext cx="6104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Removes the duplicate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in value of column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75" y="73152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Select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910332" y="784103"/>
            <a:ext cx="61637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SELECT statement is used to retrieve records from one or more tables in your SQL database. The records retrieved are known as a RESULT SET.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7B0C7-0ED1-B19C-3D73-822676D77B2E}"/>
              </a:ext>
            </a:extLst>
          </p:cNvPr>
          <p:cNvSpPr txBox="1"/>
          <p:nvPr/>
        </p:nvSpPr>
        <p:spPr>
          <a:xfrm>
            <a:off x="956733" y="1880444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SYNTAX: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SELECT (column) FROM (table)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r>
              <a:rPr lang="en-US" altLang="ja-JP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 DISTINCT  |  COLUMN NAME |  COLUMN ALIAS  | ARITHMETIC EXPRESSIONS | || {CONCAT}  | LITERALS </a:t>
            </a:r>
          </a:p>
          <a:p>
            <a:r>
              <a:rPr lang="en-US" altLang="ja-JP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Email,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Phone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_number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Hire_date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B987C-EE99-D99B-BE75-500362B34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736" y="4523539"/>
            <a:ext cx="5306165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INSERT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INSERT statement is used to insert a one or more records into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0D886C1-A360-6FDA-0052-5056DAB758FB}"/>
              </a:ext>
            </a:extLst>
          </p:cNvPr>
          <p:cNvSpPr txBox="1">
            <a:spLocks/>
          </p:cNvSpPr>
          <p:nvPr/>
        </p:nvSpPr>
        <p:spPr>
          <a:xfrm>
            <a:off x="10686288" y="1337734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1D3B72-7ECD-A716-3811-F7E003120B57}"/>
              </a:ext>
            </a:extLst>
          </p:cNvPr>
          <p:cNvSpPr txBox="1"/>
          <p:nvPr/>
        </p:nvSpPr>
        <p:spPr>
          <a:xfrm>
            <a:off x="1532551" y="2242368"/>
            <a:ext cx="87693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INSERT INTO table (column1, column2, ... )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VALUES (expression1, expression2, ... );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insert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                    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 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       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values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1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‘Gerald'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‘316428'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69BA25-9303-E25F-5849-3C4C1FB8DD03}"/>
              </a:ext>
            </a:extLst>
          </p:cNvPr>
          <p:cNvSpPr txBox="1"/>
          <p:nvPr/>
        </p:nvSpPr>
        <p:spPr>
          <a:xfrm>
            <a:off x="7629822" y="3560425"/>
            <a:ext cx="4419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&lt;- These parameters </a:t>
            </a:r>
            <a:r>
              <a:rPr lang="en-US" altLang="en-US" dirty="0">
                <a:solidFill>
                  <a:schemeClr val="accent1">
                    <a:lumMod val="50000"/>
                  </a:schemeClr>
                </a:solidFill>
                <a:latin typeface="Menlo"/>
              </a:rPr>
              <a:t>are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 optional if you want    to encode a specific row value, otherwise encode all values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97119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UPDATE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UPDATE statement is used to update existing records in the tables.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39EB3F-9693-B069-6230-91B9438CFF6E}"/>
              </a:ext>
            </a:extLst>
          </p:cNvPr>
          <p:cNvSpPr txBox="1"/>
          <p:nvPr/>
        </p:nvSpPr>
        <p:spPr>
          <a:xfrm>
            <a:off x="2455418" y="1997839"/>
            <a:ext cx="865081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UPDATE table 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SET column1 = expression1, column2 = expression2 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[WHERE conditions];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UPDATE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status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'logged out'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just"/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gerbal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6AE872-53EA-410F-DB77-920C4E3426A5}"/>
              </a:ext>
            </a:extLst>
          </p:cNvPr>
          <p:cNvSpPr txBox="1"/>
          <p:nvPr/>
        </p:nvSpPr>
        <p:spPr>
          <a:xfrm>
            <a:off x="7220035" y="2498679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&lt;- Remove the WHERE clause if you want to update all values of columns in SET clause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7284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DELETE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DELETE statement is a used to delete one or more records from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F83B96C-9D6C-27BD-7554-D6093C7B825C}"/>
              </a:ext>
            </a:extLst>
          </p:cNvPr>
          <p:cNvSpPr txBox="1">
            <a:spLocks/>
          </p:cNvSpPr>
          <p:nvPr/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7C0EF-9E23-F57A-9631-9823B948DCE4}"/>
              </a:ext>
            </a:extLst>
          </p:cNvPr>
          <p:cNvSpPr txBox="1"/>
          <p:nvPr/>
        </p:nvSpPr>
        <p:spPr>
          <a:xfrm>
            <a:off x="1610784" y="2274838"/>
            <a:ext cx="87693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DELETE FROM table [WHERE conditions];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DELETE FROM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gerbal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D572B1-47D1-E1A4-A546-20CDCA18452D}"/>
              </a:ext>
            </a:extLst>
          </p:cNvPr>
          <p:cNvSpPr txBox="1"/>
          <p:nvPr/>
        </p:nvSpPr>
        <p:spPr>
          <a:xfrm>
            <a:off x="6418792" y="3375841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&lt;- Removing this WHERE clause will delete all rows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245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" id="{8E8E6382-84E0-47AA-A2A2-8ED603AAB26E}" vid="{692203AD-8BB8-47BB-AF1A-2D7F125D9E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060146-7700-4F6C-986B-89E3839BD4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35FEF8-1733-4347-95CE-3BB62B2B8D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8FC98CF-E78A-425D-90FD-55D1C468A3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{3FB3D211-6AAF-4DEB-974E-9CB1E32AFA15}tf78438558_win32</Template>
  <TotalTime>1871</TotalTime>
  <Words>2579</Words>
  <Application>Microsoft Office PowerPoint</Application>
  <PresentationFormat>Widescreen</PresentationFormat>
  <Paragraphs>490</Paragraphs>
  <Slides>51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3" baseType="lpstr">
      <vt:lpstr>Arial</vt:lpstr>
      <vt:lpstr>Arial Black</vt:lpstr>
      <vt:lpstr>Arial Regular</vt:lpstr>
      <vt:lpstr>Calibri</vt:lpstr>
      <vt:lpstr>Courier</vt:lpstr>
      <vt:lpstr>Courier New</vt:lpstr>
      <vt:lpstr>Helvetica Neue</vt:lpstr>
      <vt:lpstr>helveticaregular</vt:lpstr>
      <vt:lpstr>Menlo</vt:lpstr>
      <vt:lpstr>Roboto</vt:lpstr>
      <vt:lpstr>Sabon Next LT</vt:lpstr>
      <vt:lpstr>Office Theme</vt:lpstr>
      <vt:lpstr>TRAINING  PRESENTATION</vt:lpstr>
      <vt:lpstr>AGENDA</vt:lpstr>
      <vt:lpstr>What is SQL?</vt:lpstr>
      <vt:lpstr>Basics</vt:lpstr>
      <vt:lpstr>DATA MANIPULATION LANGUAGE(DML)</vt:lpstr>
      <vt:lpstr>Select</vt:lpstr>
      <vt:lpstr>INSERT</vt:lpstr>
      <vt:lpstr>UPDATE</vt:lpstr>
      <vt:lpstr>DELETE</vt:lpstr>
      <vt:lpstr>Data definition language (DDL)</vt:lpstr>
      <vt:lpstr>CREATE</vt:lpstr>
      <vt:lpstr>ALTER</vt:lpstr>
      <vt:lpstr>ALTER</vt:lpstr>
      <vt:lpstr>PowerPoint Presentation</vt:lpstr>
      <vt:lpstr>DROP</vt:lpstr>
      <vt:lpstr>TRUNCATE</vt:lpstr>
      <vt:lpstr>COMMENT</vt:lpstr>
      <vt:lpstr>CONCATINATION</vt:lpstr>
      <vt:lpstr>ALIAS</vt:lpstr>
      <vt:lpstr>WHERE CLAUSE</vt:lpstr>
      <vt:lpstr>Comparison Operators</vt:lpstr>
      <vt:lpstr>Comparison Operators</vt:lpstr>
      <vt:lpstr>Arithmetic Operators</vt:lpstr>
      <vt:lpstr>LogiCAL Operators</vt:lpstr>
      <vt:lpstr>NUMBER FUNCTIONS</vt:lpstr>
      <vt:lpstr>CASE &amp; CHARACTER FUNCTIONS</vt:lpstr>
      <vt:lpstr>CASE FUNCTIONS</vt:lpstr>
      <vt:lpstr>CASE FUNCTIONS</vt:lpstr>
      <vt:lpstr>CASE FUNCTIONS</vt:lpstr>
      <vt:lpstr>CHARACTER FUNCTIONS</vt:lpstr>
      <vt:lpstr>AGGREGATE FUNCTIONS</vt:lpstr>
      <vt:lpstr>AGGREGATE FUNCTIONS</vt:lpstr>
      <vt:lpstr>JOINS</vt:lpstr>
      <vt:lpstr>JOINS</vt:lpstr>
      <vt:lpstr>JOINS</vt:lpstr>
      <vt:lpstr>JOINS</vt:lpstr>
      <vt:lpstr>JOINS</vt:lpstr>
      <vt:lpstr>JOINS</vt:lpstr>
      <vt:lpstr>JOINS</vt:lpstr>
      <vt:lpstr>JOINS</vt:lpstr>
      <vt:lpstr>SUBQUERY</vt:lpstr>
      <vt:lpstr>SUBQUERY</vt:lpstr>
      <vt:lpstr>SET</vt:lpstr>
      <vt:lpstr>UNION</vt:lpstr>
      <vt:lpstr>UNION ALL</vt:lpstr>
      <vt:lpstr>INTERSECT</vt:lpstr>
      <vt:lpstr>MINUS</vt:lpstr>
      <vt:lpstr>Views</vt:lpstr>
      <vt:lpstr>ORDER BY</vt:lpstr>
      <vt:lpstr>DISTINCT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 PRESENTATION</dc:title>
  <dc:subject/>
  <dc:creator>balverde gerald jan(ＴＩＰ Information Systems Department)</dc:creator>
  <cp:lastModifiedBy>Gerald Balverde</cp:lastModifiedBy>
  <cp:revision>29</cp:revision>
  <dcterms:created xsi:type="dcterms:W3CDTF">2023-12-14T23:14:45Z</dcterms:created>
  <dcterms:modified xsi:type="dcterms:W3CDTF">2023-12-28T13:02:10Z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